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2"/>
  </p:notesMasterIdLst>
  <p:handoutMasterIdLst>
    <p:handoutMasterId r:id="rId43"/>
  </p:handoutMasterIdLst>
  <p:sldIdLst>
    <p:sldId id="341" r:id="rId5"/>
    <p:sldId id="321" r:id="rId6"/>
    <p:sldId id="323" r:id="rId7"/>
    <p:sldId id="343" r:id="rId8"/>
    <p:sldId id="344" r:id="rId9"/>
    <p:sldId id="346" r:id="rId10"/>
    <p:sldId id="345" r:id="rId11"/>
    <p:sldId id="347" r:id="rId12"/>
    <p:sldId id="348" r:id="rId13"/>
    <p:sldId id="349" r:id="rId14"/>
    <p:sldId id="354" r:id="rId15"/>
    <p:sldId id="356" r:id="rId16"/>
    <p:sldId id="355" r:id="rId17"/>
    <p:sldId id="357" r:id="rId18"/>
    <p:sldId id="358" r:id="rId19"/>
    <p:sldId id="360" r:id="rId20"/>
    <p:sldId id="351" r:id="rId21"/>
    <p:sldId id="359" r:id="rId22"/>
    <p:sldId id="361" r:id="rId23"/>
    <p:sldId id="362" r:id="rId24"/>
    <p:sldId id="363" r:id="rId25"/>
    <p:sldId id="364" r:id="rId26"/>
    <p:sldId id="352" r:id="rId27"/>
    <p:sldId id="365" r:id="rId28"/>
    <p:sldId id="353" r:id="rId29"/>
    <p:sldId id="366" r:id="rId30"/>
    <p:sldId id="367" r:id="rId31"/>
    <p:sldId id="369" r:id="rId32"/>
    <p:sldId id="370" r:id="rId33"/>
    <p:sldId id="371" r:id="rId34"/>
    <p:sldId id="372" r:id="rId35"/>
    <p:sldId id="373" r:id="rId36"/>
    <p:sldId id="374" r:id="rId37"/>
    <p:sldId id="368" r:id="rId38"/>
    <p:sldId id="375" r:id="rId39"/>
    <p:sldId id="339" r:id="rId40"/>
    <p:sldId id="31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1837"/>
    <a:srgbClr val="6D6E71"/>
    <a:srgbClr val="F3901D"/>
    <a:srgbClr val="7C3520"/>
    <a:srgbClr val="FDBC5F"/>
    <a:srgbClr val="DC4128"/>
    <a:srgbClr val="00B050"/>
    <a:srgbClr val="FFC000"/>
    <a:srgbClr val="BE3A3A"/>
    <a:srgbClr val="6257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434" autoAdjust="0"/>
    <p:restoredTop sz="94567" autoAdjust="0"/>
  </p:normalViewPr>
  <p:slideViewPr>
    <p:cSldViewPr snapToGrid="0" showGuides="1">
      <p:cViewPr>
        <p:scale>
          <a:sx n="70" d="100"/>
          <a:sy n="70" d="100"/>
        </p:scale>
        <p:origin x="-1494" y="-696"/>
      </p:cViewPr>
      <p:guideLst>
        <p:guide orient="horz" pos="4104"/>
        <p:guide orient="horz" pos="201"/>
        <p:guide pos="5485"/>
        <p:guide pos="3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74" d="100"/>
          <a:sy n="74" d="100"/>
        </p:scale>
        <p:origin x="-26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2854F1-BD41-4807-B0F2-FE3DFDC9FBCC}" type="datetimeFigureOut">
              <a:rPr lang="es-ES" smtClean="0"/>
              <a:t>28/07/2015</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1CF6C0-1F66-4F82-A433-93DF906C1EF9}" type="slidenum">
              <a:rPr lang="es-ES" smtClean="0"/>
              <a:t>‹Nº›</a:t>
            </a:fld>
            <a:endParaRPr lang="es-ES"/>
          </a:p>
        </p:txBody>
      </p:sp>
    </p:spTree>
    <p:extLst>
      <p:ext uri="{BB962C8B-B14F-4D97-AF65-F5344CB8AC3E}">
        <p14:creationId xmlns:p14="http://schemas.microsoft.com/office/powerpoint/2010/main" val="5920790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83E211-F7A7-4317-892B-28769BDE5747}" type="datetimeFigureOut">
              <a:rPr lang="en-US" smtClean="0"/>
              <a:pPr/>
              <a:t>7/28/2015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63A218D-F311-4799-90C5-974E162849B4}" type="slidenum">
              <a:rPr lang="en-US" smtClean="0"/>
              <a:pPr/>
              <a:t>‹Nº›</a:t>
            </a:fld>
            <a:endParaRPr lang="en-US" dirty="0"/>
          </a:p>
        </p:txBody>
      </p:sp>
    </p:spTree>
    <p:extLst>
      <p:ext uri="{BB962C8B-B14F-4D97-AF65-F5344CB8AC3E}">
        <p14:creationId xmlns:p14="http://schemas.microsoft.com/office/powerpoint/2010/main" val="221409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36</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63A218D-F311-4799-90C5-974E162849B4}" type="slidenum">
              <a:rPr lang="en-US" smtClean="0"/>
              <a:pPr/>
              <a:t>37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7" name="Picture 26" descr="ridge4.png"/>
          <p:cNvPicPr>
            <a:picLocks noChangeAspect="1"/>
          </p:cNvPicPr>
          <p:nvPr userDrawn="1"/>
        </p:nvPicPr>
        <p:blipFill>
          <a:blip r:embed="rId2"/>
          <a:stretch>
            <a:fillRect/>
          </a:stretch>
        </p:blipFill>
        <p:spPr bwMode="ltGray">
          <a:xfrm>
            <a:off x="802" y="0"/>
            <a:ext cx="3968824" cy="1443209"/>
          </a:xfrm>
          <a:prstGeom prst="rect">
            <a:avLst/>
          </a:prstGeom>
        </p:spPr>
      </p:pic>
      <p:sp>
        <p:nvSpPr>
          <p:cNvPr id="10" name="Slide Number Placeholder 5"/>
          <p:cNvSpPr txBox="1">
            <a:spLocks/>
          </p:cNvSpPr>
          <p:nvPr userDrawn="1"/>
        </p:nvSpPr>
        <p:spPr bwMode="auto">
          <a:xfrm>
            <a:off x="8822457" y="6614013"/>
            <a:ext cx="157094" cy="153888"/>
          </a:xfrm>
          <a:prstGeom prst="rect">
            <a:avLst/>
          </a:prstGeom>
          <a:noFill/>
          <a:ln w="9525">
            <a:noFill/>
            <a:miter lim="800000"/>
            <a:headEnd/>
            <a:tailEnd/>
          </a:ln>
        </p:spPr>
        <p:txBody>
          <a:bodyPr wrap="none" lIns="0" tIns="0" rIns="0" bIns="0" anchor="ctr">
            <a:spAutoFit/>
          </a:bodyPr>
          <a:lstStyle/>
          <a:p>
            <a:pPr marL="0" algn="r" defTabSz="914400" rtl="0" eaLnBrk="1" latinLnBrk="0" hangingPunct="1">
              <a:defRPr/>
            </a:pPr>
            <a:fld id="{6856ECDB-1CEE-4F69-ADCA-557460F2116E}" type="slidenum">
              <a:rPr lang="en-US" sz="1000" kern="1200" smtClean="0">
                <a:solidFill>
                  <a:schemeClr val="tx2"/>
                </a:solidFill>
                <a:latin typeface="Arial" pitchFamily="34" charset="0"/>
                <a:ea typeface="+mn-ea"/>
                <a:cs typeface="Arial" pitchFamily="34" charset="0"/>
              </a:rPr>
              <a:pPr marL="0" algn="r" defTabSz="914400" rtl="0" eaLnBrk="1" latinLnBrk="0" hangingPunct="1">
                <a:defRPr/>
              </a:pPr>
              <a:t>‹Nº›</a:t>
            </a:fld>
            <a:endParaRPr lang="en-US" sz="1000" kern="1200" dirty="0">
              <a:solidFill>
                <a:schemeClr val="tx2"/>
              </a:solidFill>
              <a:latin typeface="Arial" pitchFamily="34" charset="0"/>
              <a:ea typeface="+mn-ea"/>
              <a:cs typeface="Arial"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 4">
    <p:spTree>
      <p:nvGrpSpPr>
        <p:cNvPr id="1" name=""/>
        <p:cNvGrpSpPr/>
        <p:nvPr/>
      </p:nvGrpSpPr>
      <p:grpSpPr>
        <a:xfrm>
          <a:off x="0" y="0"/>
          <a:ext cx="0" cy="0"/>
          <a:chOff x="0" y="0"/>
          <a:chExt cx="0" cy="0"/>
        </a:xfrm>
      </p:grpSpPr>
      <p:sp>
        <p:nvSpPr>
          <p:cNvPr id="1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7"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18"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1"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32"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tabLst/>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33" name="Straight Connector 32"/>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4"/>
          <p:cNvSpPr>
            <a:spLocks noGrp="1"/>
          </p:cNvSpPr>
          <p:nvPr>
            <p:ph type="body" sz="quarter" idx="15" hasCustomPrompt="1"/>
          </p:nvPr>
        </p:nvSpPr>
        <p:spPr bwMode="gray">
          <a:xfrm>
            <a:off x="4810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6" name="Text Placeholder 4"/>
          <p:cNvSpPr>
            <a:spLocks noGrp="1"/>
          </p:cNvSpPr>
          <p:nvPr>
            <p:ph type="body" sz="quarter" idx="16" hasCustomPrompt="1"/>
          </p:nvPr>
        </p:nvSpPr>
        <p:spPr bwMode="gray">
          <a:xfrm>
            <a:off x="4773613" y="470329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37" name="Text Placeholder 4"/>
          <p:cNvSpPr>
            <a:spLocks noGrp="1"/>
          </p:cNvSpPr>
          <p:nvPr>
            <p:ph type="body" sz="quarter" idx="17" hasCustomPrompt="1"/>
          </p:nvPr>
        </p:nvSpPr>
        <p:spPr bwMode="gray">
          <a:xfrm>
            <a:off x="4810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3</a:t>
            </a:r>
          </a:p>
        </p:txBody>
      </p:sp>
      <p:sp>
        <p:nvSpPr>
          <p:cNvPr id="38" name="Text Placeholder 4"/>
          <p:cNvSpPr>
            <a:spLocks noGrp="1"/>
          </p:cNvSpPr>
          <p:nvPr>
            <p:ph type="body" sz="quarter" idx="18" hasCustomPrompt="1"/>
          </p:nvPr>
        </p:nvSpPr>
        <p:spPr bwMode="gray">
          <a:xfrm>
            <a:off x="4773613" y="4207995"/>
            <a:ext cx="3933825" cy="286161"/>
          </a:xfrm>
          <a:noFill/>
          <a:ln>
            <a:noFill/>
          </a:ln>
        </p:spPr>
        <p:txBody>
          <a:bodyPr wrap="square" lIns="0" tIns="0" rIns="0" bIns="0" anchor="b" anchorCtr="0">
            <a:spAutoFit/>
          </a:bodyPr>
          <a:lstStyle>
            <a:lvl1pPr>
              <a:spcBef>
                <a:spcPts val="0"/>
              </a:spcBef>
              <a:spcAft>
                <a:spcPts val="0"/>
              </a:spcAft>
              <a:buNone/>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lvl="0" indent="0" algn="l" defTabSz="914400" rtl="0" eaLnBrk="1" fontAlgn="base" latinLnBrk="0" hangingPunct="1">
              <a:spcBef>
                <a:spcPts val="0"/>
              </a:spcBef>
              <a:spcAft>
                <a:spcPts val="0"/>
              </a:spcAft>
              <a:buClr>
                <a:schemeClr val="bg2"/>
              </a:buClr>
              <a:tabLst/>
            </a:pPr>
            <a:r>
              <a:rPr lang="en-US" dirty="0" smtClean="0"/>
              <a:t>Heading 4</a:t>
            </a:r>
          </a:p>
        </p:txBody>
      </p:sp>
      <p:cxnSp>
        <p:nvCxnSpPr>
          <p:cNvPr id="39" name="Straight Connector 38"/>
          <p:cNvCxnSpPr/>
          <p:nvPr userDrawn="1"/>
        </p:nvCxnSpPr>
        <p:spPr bwMode="gray">
          <a:xfrm>
            <a:off x="4810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bwMode="gray">
          <a:xfrm>
            <a:off x="4773613" y="458105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9" name="Text Placeholder 41"/>
          <p:cNvSpPr>
            <a:spLocks noGrp="1"/>
          </p:cNvSpPr>
          <p:nvPr>
            <p:ph type="body" sz="quarter" idx="19"/>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sp>
        <p:nvSpPr>
          <p:cNvPr id="19" name="Text Placeholder 4"/>
          <p:cNvSpPr>
            <a:spLocks noGrp="1"/>
          </p:cNvSpPr>
          <p:nvPr>
            <p:ph type="body" sz="quarter" idx="18" hasCustomPrompt="1"/>
          </p:nvPr>
        </p:nvSpPr>
        <p:spPr bwMode="gray">
          <a:xfrm>
            <a:off x="2438399"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buSzPct val="120000"/>
              <a:defRPr sz="1600">
                <a:latin typeface="Arial" pitchFamily="34" charset="0"/>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1</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16" name="Picture Placeholder 22"/>
          <p:cNvSpPr>
            <a:spLocks noGrp="1"/>
          </p:cNvSpPr>
          <p:nvPr>
            <p:ph type="pic" sz="quarter" idx="13"/>
          </p:nvPr>
        </p:nvSpPr>
        <p:spPr bwMode="gray">
          <a:xfrm>
            <a:off x="481013"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2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2" name="Text Placeholder 4"/>
          <p:cNvSpPr>
            <a:spLocks noGrp="1"/>
          </p:cNvSpPr>
          <p:nvPr>
            <p:ph type="body" sz="quarter" idx="19" hasCustomPrompt="1"/>
          </p:nvPr>
        </p:nvSpPr>
        <p:spPr bwMode="gray">
          <a:xfrm>
            <a:off x="6669087" y="1971675"/>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2</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3" name="Picture Placeholder 22"/>
          <p:cNvSpPr>
            <a:spLocks noGrp="1"/>
          </p:cNvSpPr>
          <p:nvPr>
            <p:ph type="pic" sz="quarter" idx="20"/>
          </p:nvPr>
        </p:nvSpPr>
        <p:spPr bwMode="gray">
          <a:xfrm>
            <a:off x="4711701" y="1971675"/>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5" name="Text Placeholder 4"/>
          <p:cNvSpPr>
            <a:spLocks noGrp="1"/>
          </p:cNvSpPr>
          <p:nvPr>
            <p:ph type="body" sz="quarter" idx="21" hasCustomPrompt="1"/>
          </p:nvPr>
        </p:nvSpPr>
        <p:spPr bwMode="gray">
          <a:xfrm>
            <a:off x="2438399"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3</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6" name="Picture Placeholder 22"/>
          <p:cNvSpPr>
            <a:spLocks noGrp="1"/>
          </p:cNvSpPr>
          <p:nvPr>
            <p:ph type="pic" sz="quarter" idx="22"/>
          </p:nvPr>
        </p:nvSpPr>
        <p:spPr bwMode="gray">
          <a:xfrm>
            <a:off x="481013"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48" name="Text Placeholder 4"/>
          <p:cNvSpPr>
            <a:spLocks noGrp="1"/>
          </p:cNvSpPr>
          <p:nvPr>
            <p:ph type="body" sz="quarter" idx="23" hasCustomPrompt="1"/>
          </p:nvPr>
        </p:nvSpPr>
        <p:spPr bwMode="gray">
          <a:xfrm>
            <a:off x="6669087" y="4241801"/>
            <a:ext cx="2043113" cy="1508105"/>
          </a:xfrm>
          <a:ln>
            <a:noFill/>
          </a:ln>
        </p:spPr>
        <p:txBody>
          <a:bodyPr wrap="square" lIns="0" tIns="0" rIns="0" bIns="0">
            <a:spAutoFit/>
          </a:bodyPr>
          <a:lstStyle>
            <a:lvl1pPr marL="0" marR="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lang="en-US" sz="1800" b="1" kern="1200" baseline="0" dirty="0" smtClean="0">
                <a:solidFill>
                  <a:schemeClr val="bg2"/>
                </a:solidFill>
                <a:latin typeface="Arial" pitchFamily="34" charset="0"/>
                <a:ea typeface="+mn-ea"/>
                <a:cs typeface="Arial" pitchFamily="34" charset="0"/>
              </a:defRPr>
            </a:lvl1pPr>
            <a:lvl2pPr>
              <a:spcBef>
                <a:spcPts val="0"/>
              </a:spcBef>
              <a:spcAft>
                <a:spcPts val="0"/>
              </a:spcAft>
              <a:defRPr lang="en-US" sz="1600" b="0" kern="1200" baseline="0" dirty="0" smtClean="0">
                <a:solidFill>
                  <a:schemeClr val="tx1"/>
                </a:solidFill>
                <a:latin typeface="Arial" pitchFamily="34" charset="0"/>
                <a:ea typeface="+mn-ea"/>
                <a:cs typeface="Arial" pitchFamily="34" charset="0"/>
              </a:defRPr>
            </a:lvl2pPr>
            <a:lvl3pPr>
              <a:spcBef>
                <a:spcPts val="0"/>
              </a:spcBef>
              <a:spcAft>
                <a:spcPts val="0"/>
              </a:spcAft>
              <a:defRPr sz="1600">
                <a:latin typeface="Arial" pitchFamily="34" charset="0"/>
                <a:cs typeface="Arial" pitchFamily="34" charset="0"/>
              </a:defRPr>
            </a:lvl3pPr>
            <a:lvl4pPr>
              <a:spcBef>
                <a:spcPts val="0"/>
              </a:spcBef>
              <a:spcAft>
                <a:spcPts val="0"/>
              </a:spcAft>
              <a:defRPr sz="1600">
                <a:latin typeface="Arial" pitchFamily="34" charset="0"/>
                <a:cs typeface="Arial" pitchFamily="34" charset="0"/>
              </a:defRPr>
            </a:lvl4pPr>
            <a:lvl5pPr>
              <a:spcBef>
                <a:spcPts val="0"/>
              </a:spcBef>
              <a:spcAft>
                <a:spcPts val="0"/>
              </a:spcAft>
              <a:defRPr sz="1600">
                <a:latin typeface="Arial" pitchFamily="34" charset="0"/>
                <a:cs typeface="Arial" pitchFamily="34" charset="0"/>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0" marR="0" lvl="0" indent="0" algn="l" defTabSz="914400" rtl="0" eaLnBrk="1" fontAlgn="base" latinLnBrk="0" hangingPunct="1">
              <a:lnSpc>
                <a:spcPct val="100000"/>
              </a:lnSpc>
              <a:spcBef>
                <a:spcPts val="0"/>
              </a:spcBef>
              <a:spcAft>
                <a:spcPts val="0"/>
              </a:spcAft>
              <a:buClr>
                <a:schemeClr val="tx2"/>
              </a:buClr>
              <a:buSzTx/>
              <a:buFont typeface="Arial" pitchFamily="34" charset="0"/>
              <a:buNone/>
              <a:tabLst/>
              <a:defRPr/>
            </a:pPr>
            <a:r>
              <a:rPr lang="en-US" dirty="0" smtClean="0"/>
              <a:t>Heading 4</a:t>
            </a:r>
          </a:p>
          <a:p>
            <a:pPr marL="285750" lvl="1" indent="-285750" algn="l" defTabSz="914400" rtl="0" eaLnBrk="1" fontAlgn="base" latinLnBrk="0" hangingPunct="1">
              <a:spcBef>
                <a:spcPts val="0"/>
              </a:spcBef>
              <a:spcAft>
                <a:spcPts val="0"/>
              </a:spcAft>
              <a:buClr>
                <a:schemeClr val="bg2"/>
              </a:buClr>
              <a:buSzPct val="120000"/>
              <a:buFont typeface="Wingdings" pitchFamily="2" charset="2"/>
              <a:buChar char="§"/>
            </a:pPr>
            <a:r>
              <a:rPr lang="en-US" dirty="0" smtClean="0"/>
              <a:t>First level</a:t>
            </a:r>
          </a:p>
          <a:p>
            <a:pPr lvl="2"/>
            <a:r>
              <a:rPr lang="en-US" dirty="0" smtClean="0"/>
              <a:t>Second level</a:t>
            </a:r>
          </a:p>
          <a:p>
            <a:pPr lvl="3"/>
            <a:r>
              <a:rPr lang="en-US" dirty="0" smtClean="0"/>
              <a:t>Third level</a:t>
            </a:r>
          </a:p>
          <a:p>
            <a:pPr lvl="4"/>
            <a:r>
              <a:rPr lang="en-US" dirty="0" smtClean="0"/>
              <a:t>Fourth level</a:t>
            </a:r>
          </a:p>
        </p:txBody>
      </p:sp>
      <p:sp>
        <p:nvSpPr>
          <p:cNvPr id="49" name="Picture Placeholder 22"/>
          <p:cNvSpPr>
            <a:spLocks noGrp="1"/>
          </p:cNvSpPr>
          <p:nvPr>
            <p:ph type="pic" sz="quarter" idx="24"/>
          </p:nvPr>
        </p:nvSpPr>
        <p:spPr bwMode="gray">
          <a:xfrm>
            <a:off x="4711701" y="4241801"/>
            <a:ext cx="1728787" cy="1892299"/>
          </a:xfrm>
        </p:spPr>
        <p:txBody>
          <a:bodyPr rtlCol="0">
            <a:normAutofit/>
          </a:bodyPr>
          <a:lstStyle>
            <a:lvl1pPr>
              <a:buNone/>
              <a:defRPr>
                <a:latin typeface="Arial" pitchFamily="34" charset="0"/>
                <a:cs typeface="Arial" pitchFamily="34" charset="0"/>
              </a:defRPr>
            </a:lvl1pPr>
          </a:lstStyle>
          <a:p>
            <a:pPr lvl="0"/>
            <a:r>
              <a:rPr lang="en-US" noProof="0" smtClean="0"/>
              <a:t>Click icon to add picture</a:t>
            </a:r>
            <a:endParaRPr lang="en-US" noProof="0" dirty="0" smtClean="0"/>
          </a:p>
        </p:txBody>
      </p:sp>
      <p:sp>
        <p:nvSpPr>
          <p:cNvPr id="51" name="Text Placeholder 41"/>
          <p:cNvSpPr>
            <a:spLocks noGrp="1"/>
          </p:cNvSpPr>
          <p:nvPr>
            <p:ph type="body" sz="quarter" idx="25"/>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20"/>
          </p:nvPr>
        </p:nvSpPr>
        <p:spPr bwMode="gray">
          <a:xfrm>
            <a:off x="481013" y="1971675"/>
            <a:ext cx="8226425" cy="4162426"/>
          </a:xfrm>
        </p:spPr>
        <p:txBody>
          <a:bodyPr>
            <a:noAutofit/>
          </a:bodyPr>
          <a:lstStyle>
            <a:lvl1pPr marL="0" indent="0">
              <a:buNone/>
              <a:defRPr>
                <a:latin typeface="Arial" pitchFamily="34" charset="0"/>
                <a:cs typeface="Arial" pitchFamily="34" charset="0"/>
              </a:defRPr>
            </a:lvl1pPr>
          </a:lstStyle>
          <a:p>
            <a:r>
              <a:rPr lang="en-US" smtClean="0"/>
              <a:t>Click icon to add table</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8" name="Text Placeholder 41"/>
          <p:cNvSpPr>
            <a:spLocks noGrp="1"/>
          </p:cNvSpPr>
          <p:nvPr>
            <p:ph type="body" sz="quarter" idx="13"/>
          </p:nvPr>
        </p:nvSpPr>
        <p:spPr bwMode="gray">
          <a:xfrm>
            <a:off x="481012" y="1270452"/>
            <a:ext cx="8224838" cy="283711"/>
          </a:xfrm>
        </p:spPr>
        <p:txBody>
          <a:bodyPr/>
          <a:lstStyle>
            <a:lvl1pPr>
              <a:buNone/>
              <a:defRPr lang="en-US" sz="1800" b="1" kern="1200" baseline="0" dirty="0" smtClean="0">
                <a:solidFill>
                  <a:schemeClr val="bg2"/>
                </a:solidFill>
                <a:latin typeface="Arial" pitchFamily="34" charset="0"/>
                <a:ea typeface="+mn-ea"/>
                <a:cs typeface="Arial" pitchFamily="34" charset="0"/>
              </a:defRPr>
            </a:lvl1pPr>
          </a:lstStyle>
          <a:p>
            <a:pPr marL="0" lvl="0" indent="0" algn="l" defTabSz="914400" rtl="0" eaLnBrk="1" fontAlgn="base" latinLnBrk="0" hangingPunct="1">
              <a:spcBef>
                <a:spcPts val="0"/>
              </a:spcBef>
              <a:spcAft>
                <a:spcPts val="0"/>
              </a:spcAft>
              <a:buClr>
                <a:schemeClr val="bg2"/>
              </a:buClr>
              <a:tabLst/>
            </a:pPr>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Chart Placeholder 4"/>
          <p:cNvSpPr>
            <a:spLocks noGrp="1"/>
          </p:cNvSpPr>
          <p:nvPr>
            <p:ph type="chart" sz="quarter" idx="21"/>
          </p:nvPr>
        </p:nvSpPr>
        <p:spPr bwMode="gray">
          <a:xfrm>
            <a:off x="481013" y="1971675"/>
            <a:ext cx="8226425" cy="4162425"/>
          </a:xfrm>
        </p:spPr>
        <p:txBody>
          <a:bodyPr>
            <a:noAutofit/>
          </a:bodyPr>
          <a:lstStyle>
            <a:lvl1pPr marL="0" indent="0">
              <a:buNone/>
              <a:defRPr>
                <a:latin typeface="Arial" pitchFamily="34" charset="0"/>
                <a:cs typeface="Arial" pitchFamily="34" charset="0"/>
              </a:defRPr>
            </a:lvl1pPr>
          </a:lstStyle>
          <a:p>
            <a:r>
              <a:rPr lang="en-US" smtClean="0"/>
              <a:t>Click icon to add chart</a:t>
            </a:r>
            <a:endParaRPr lang="en-US" dirty="0"/>
          </a:p>
        </p:txBody>
      </p:sp>
      <p:sp>
        <p:nvSpPr>
          <p:cNvPr id="4"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1366838" y="1527295"/>
            <a:ext cx="6729984"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dirty="0" smtClean="0"/>
              <a:t>Click to edit master title style</a:t>
            </a:r>
            <a:endParaRPr lang="en-US" dirty="0"/>
          </a:p>
        </p:txBody>
      </p:sp>
      <p:sp>
        <p:nvSpPr>
          <p:cNvPr id="9" name="TextBox 8"/>
          <p:cNvSpPr txBox="1">
            <a:spLocks noChangeArrowheads="1"/>
          </p:cNvSpPr>
          <p:nvPr userDrawn="1"/>
        </p:nvSpPr>
        <p:spPr bwMode="gray">
          <a:xfrm>
            <a:off x="1366839" y="3369513"/>
            <a:ext cx="6754811" cy="2446824"/>
          </a:xfrm>
          <a:prstGeom prst="rect">
            <a:avLst/>
          </a:prstGeom>
          <a:noFill/>
          <a:ln w="9525">
            <a:noFill/>
            <a:miter lim="800000"/>
            <a:headEnd/>
            <a:tailEnd/>
          </a:ln>
        </p:spPr>
        <p:txBody>
          <a:bodyPr wrap="square" lIns="0" tIns="0" rIns="0" bIns="0">
            <a:spAutoFit/>
          </a:bodyPr>
          <a:lstStyle/>
          <a:p>
            <a:pPr algn="just">
              <a:spcBef>
                <a:spcPts val="600"/>
              </a:spcBef>
            </a:pPr>
            <a:r>
              <a:rPr lang="en-US" sz="1000" b="1" dirty="0" smtClean="0">
                <a:solidFill>
                  <a:schemeClr val="tx2"/>
                </a:solidFill>
                <a:latin typeface="Arial" pitchFamily="34" charset="0"/>
                <a:cs typeface="Arial" pitchFamily="34" charset="0"/>
              </a:rPr>
              <a:t>Disclaimer </a:t>
            </a:r>
          </a:p>
          <a:p>
            <a:pPr algn="just">
              <a:spcBef>
                <a:spcPts val="600"/>
              </a:spcBef>
            </a:pPr>
            <a:r>
              <a:rPr lang="en-US" sz="900" dirty="0" smtClean="0">
                <a:solidFill>
                  <a:schemeClr val="tx2"/>
                </a:solidFill>
                <a:latin typeface="Arial" pitchFamily="34" charset="0"/>
                <a:cs typeface="Arial" pitchFamily="34" charset="0"/>
              </a:rPr>
              <a:t>LCC, provide a wide array of presentations and reports, with the contributions of various professionals. These presentations and reports are for informational purposes and private circulation only and do not constitute an offer to buy or sell any securities mentioned therein. They do not purport to be a complete description of the markets conditions or developments referred to in the material. While utmost care has been taken in preparing the above, we claim no responsibility for their accuracy. We shall not be liable for any direct or indirect losses arising from the use thereof and the viewers are requested to use the information contained herein at their own risk. These presentations and reports should not be reproduced, re-circulated, published in any media, website or otherwise, in any form or manner, in part or as a whole, without the express consent in writing of LCC or its subsidiaries. Any unauthorized use, disclosure or public dissemination of information contained herein is prohibited. Unless specifically noted, LCC is not responsible for the content of these presentations and/or the opinions of the presenters. Individual situations and local practices and standards may vary, so viewers and others utilizing information contained within a presentation are free to adopt differing standards and approaches as they see fit. You may not repackage or sell the presentation. Products and names mentioned in materials or presentations are the property of their respective owners and the mention of them does not constitute an endorsement by LCC . Information contained in a presentation hosted or promoted by LCC is provided “as is” without warranty of any kind, either expressed or implied, including any warranty of merchantability or fitness for a particular purpose. LCC assumes no liability or responsibility for the contents of a presentation or the opinions expressed by the presenters. All expressions of opinion are subject to change without notice.</a:t>
            </a:r>
          </a:p>
        </p:txBody>
      </p:sp>
      <p:sp>
        <p:nvSpPr>
          <p:cNvPr id="4" name="Text Placeholder 41"/>
          <p:cNvSpPr>
            <a:spLocks noGrp="1"/>
          </p:cNvSpPr>
          <p:nvPr>
            <p:ph type="body" sz="quarter" idx="14"/>
          </p:nvPr>
        </p:nvSpPr>
        <p:spPr bwMode="gray">
          <a:xfrm>
            <a:off x="1366838" y="2140169"/>
            <a:ext cx="6734627" cy="276999"/>
          </a:xfr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smtClean="0">
                <a:solidFill>
                  <a:schemeClr val="bg2"/>
                </a:solidFill>
                <a:latin typeface="Arial" pitchFamily="34" charset="0"/>
                <a:ea typeface="+mn-ea"/>
                <a:cs typeface="Arial" pitchFamily="34" charset="0"/>
              </a:defRPr>
            </a:lvl1pPr>
          </a:lstStyle>
          <a:p>
            <a:pPr lvl="0"/>
            <a:r>
              <a:rPr lang="en-US" smtClean="0"/>
              <a:t>Click to edit Master text styles</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p:cNvSpPr/>
          <p:nvPr userDrawn="1"/>
        </p:nvSpPr>
        <p:spPr bwMode="gray">
          <a:xfrm>
            <a:off x="0" y="0"/>
            <a:ext cx="9144000" cy="6858000"/>
          </a:xfrm>
          <a:prstGeom prst="rect">
            <a:avLst/>
          </a:prstGeom>
          <a:solidFill>
            <a:schemeClr val="bg1"/>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70548" y="2662199"/>
            <a:ext cx="6802905" cy="1533603"/>
          </a:xfrm>
          <a:prstGeom prst="rect">
            <a:avLst/>
          </a:prstGeom>
        </p:spPr>
      </p:pic>
      <p:sp>
        <p:nvSpPr>
          <p:cNvPr id="2" name="Rectangle 1"/>
          <p:cNvSpPr/>
          <p:nvPr userDrawn="1"/>
        </p:nvSpPr>
        <p:spPr>
          <a:xfrm>
            <a:off x="0" y="0"/>
            <a:ext cx="9144000" cy="6858000"/>
          </a:xfrm>
          <a:prstGeom prst="rect">
            <a:avLst/>
          </a:prstGeom>
          <a:noFill/>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27213" y="4053701"/>
            <a:ext cx="5511800" cy="276999"/>
          </a:xfrm>
        </p:spPr>
        <p:txBody>
          <a:bodyPr anchor="b" anchorCtr="0">
            <a:noAutofit/>
          </a:bodyPr>
          <a:lstStyle>
            <a:lvl1pPr marL="0" indent="0" algn="l">
              <a:buNone/>
              <a:defRPr b="1">
                <a:solidFill>
                  <a:schemeClr val="tx2"/>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27213" y="2184400"/>
            <a:ext cx="5511800" cy="1231106"/>
          </a:xfrm>
        </p:spPr>
        <p:txBody>
          <a:bodyPr wrap="square">
            <a:spAutoFit/>
          </a:bodyPr>
          <a:lstStyle>
            <a:lvl1pPr algn="l">
              <a:defRPr sz="4000" b="1">
                <a:solidFill>
                  <a:schemeClr val="bg2"/>
                </a:solidFill>
                <a:latin typeface="Arial" pitchFamily="34" charset="0"/>
                <a:cs typeface="Arial" pitchFamily="34" charset="0"/>
              </a:defRPr>
            </a:lvl1pPr>
          </a:lstStyle>
          <a:p>
            <a:r>
              <a:rPr lang="en-US" dirty="0" smtClean="0"/>
              <a:t>Click to Edit Master Title Style</a:t>
            </a:r>
            <a:endParaRPr lang="en-US" dirty="0"/>
          </a:p>
        </p:txBody>
      </p:sp>
      <p:pic>
        <p:nvPicPr>
          <p:cNvPr id="12" name="Picture 11"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with subtitle">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81012" y="719138"/>
            <a:ext cx="8224837"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3" name="Text Placeholder 4"/>
          <p:cNvSpPr>
            <a:spLocks noGrp="1"/>
          </p:cNvSpPr>
          <p:nvPr>
            <p:ph type="body" sz="quarter" idx="10" hasCustomPrompt="1"/>
          </p:nvPr>
        </p:nvSpPr>
        <p:spPr bwMode="gray">
          <a:xfrm>
            <a:off x="481012" y="1971675"/>
            <a:ext cx="8224838" cy="1384995"/>
          </a:xfrm>
        </p:spPr>
        <p:txBody>
          <a:bodyPr wrap="square">
            <a:spAutoFit/>
          </a:bodyPr>
          <a:lstStyle>
            <a:lvl1pPr algn="l" rtl="0" eaLnBrk="1" latinLnBrk="0" hangingPunct="1">
              <a:spcBef>
                <a:spcPts val="0"/>
              </a:spcBef>
              <a:spcAft>
                <a:spcPts val="0"/>
              </a:spcAft>
              <a:buClr>
                <a:schemeClr val="bg2"/>
              </a:buClr>
              <a:buSzPct val="120000"/>
              <a:defRPr lang="en-US" sz="1800" b="0" kern="1200" baseline="0" dirty="0" smtClean="0">
                <a:solidFill>
                  <a:schemeClr val="tx1"/>
                </a:solidFill>
                <a:latin typeface="Arial" pitchFamily="34" charset="0"/>
                <a:ea typeface="+mn-ea"/>
                <a:cs typeface="Arial" pitchFamily="34" charset="0"/>
              </a:defRPr>
            </a:lvl1pPr>
            <a:lvl2pPr algn="l" rtl="0" eaLnBrk="1" latinLnBrk="0" hangingPunct="1">
              <a:spcBef>
                <a:spcPts val="0"/>
              </a:spcBef>
              <a:spcAft>
                <a:spcPts val="0"/>
              </a:spcAft>
              <a:buClr>
                <a:schemeClr val="bg2"/>
              </a:buClr>
              <a:defRPr lang="en-US" sz="1800" b="0" kern="1200" baseline="0" dirty="0" smtClean="0">
                <a:solidFill>
                  <a:schemeClr val="tx1"/>
                </a:solidFill>
                <a:latin typeface="+mn-lt"/>
                <a:ea typeface="+mn-ea"/>
                <a:cs typeface="Arial" pitchFamily="34" charset="0"/>
              </a:defRPr>
            </a:lvl2pPr>
            <a:lvl3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3pPr>
            <a:lvl4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4pPr>
            <a:lvl5pPr algn="l" rtl="0" eaLnBrk="1" latinLnBrk="0" hangingPunct="1">
              <a:spcBef>
                <a:spcPts val="0"/>
              </a:spcBef>
              <a:spcAft>
                <a:spcPts val="0"/>
              </a:spcAft>
              <a:buClr>
                <a:schemeClr val="bg2"/>
              </a:buClr>
              <a:defRPr lang="en-US" sz="18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1"/>
          <p:cNvSpPr>
            <a:spLocks noGrp="1"/>
          </p:cNvSpPr>
          <p:nvPr userDrawn="1">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rge audience">
    <p:spTree>
      <p:nvGrpSpPr>
        <p:cNvPr id="1" name=""/>
        <p:cNvGrpSpPr/>
        <p:nvPr/>
      </p:nvGrpSpPr>
      <p:grpSpPr>
        <a:xfrm>
          <a:off x="0" y="0"/>
          <a:ext cx="0" cy="0"/>
          <a:chOff x="0" y="0"/>
          <a:chExt cx="0" cy="0"/>
        </a:xfrm>
      </p:grpSpPr>
      <p:sp>
        <p:nvSpPr>
          <p:cNvPr id="3"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4" name="Text Placeholder 4"/>
          <p:cNvSpPr>
            <a:spLocks noGrp="1"/>
          </p:cNvSpPr>
          <p:nvPr>
            <p:ph type="body" sz="quarter" idx="10" hasCustomPrompt="1"/>
          </p:nvPr>
        </p:nvSpPr>
        <p:spPr bwMode="gray">
          <a:xfrm>
            <a:off x="481012" y="1971675"/>
            <a:ext cx="8224838" cy="1846659"/>
          </a:xfrm>
        </p:spPr>
        <p:txBody>
          <a:bodyPr wrap="square">
            <a:spAutoFit/>
          </a:bodyPr>
          <a:lstStyle>
            <a:lvl1pPr>
              <a:spcBef>
                <a:spcPts val="0"/>
              </a:spcBef>
              <a:spcAft>
                <a:spcPts val="0"/>
              </a:spcAft>
              <a:defRPr lang="en-US" sz="2400" b="0" kern="1200" baseline="0" dirty="0" smtClean="0">
                <a:solidFill>
                  <a:schemeClr val="tx1"/>
                </a:solidFill>
                <a:latin typeface="Arial" pitchFamily="34" charset="0"/>
                <a:ea typeface="+mn-ea"/>
                <a:cs typeface="Arial" pitchFamily="34" charset="0"/>
              </a:defRPr>
            </a:lvl1pPr>
            <a:lvl2pPr>
              <a:spcBef>
                <a:spcPts val="0"/>
              </a:spcBef>
              <a:spcAft>
                <a:spcPts val="0"/>
              </a:spcAft>
              <a:buClr>
                <a:schemeClr val="bg2"/>
              </a:buClr>
              <a:defRPr lang="en-US" sz="2400" b="0" kern="1200" baseline="0" dirty="0" smtClean="0">
                <a:solidFill>
                  <a:schemeClr val="tx1"/>
                </a:solidFill>
                <a:latin typeface="+mn-lt"/>
                <a:ea typeface="+mn-ea"/>
                <a:cs typeface="Arial" pitchFamily="34" charset="0"/>
              </a:defRPr>
            </a:lvl2pPr>
            <a:lvl3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3pPr>
            <a:lvl4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4pPr>
            <a:lvl5pPr>
              <a:spcBef>
                <a:spcPts val="0"/>
              </a:spcBef>
              <a:spcAft>
                <a:spcPts val="0"/>
              </a:spcAft>
              <a:buClr>
                <a:schemeClr val="bg2"/>
              </a:buClr>
              <a:defRPr lang="en-US" sz="2400" b="0" kern="1200" baseline="0" dirty="0" smtClean="0">
                <a:solidFill>
                  <a:schemeClr val="tx1"/>
                </a:solidFill>
                <a:latin typeface="Arial" pitchFamily="34" charset="0"/>
                <a:ea typeface="+mn-ea"/>
                <a:cs typeface="Arial" pitchFamily="34" charset="0"/>
              </a:defRPr>
            </a:lvl5pPr>
            <a:lvl6pPr marL="1435100" indent="-285750">
              <a:spcBef>
                <a:spcPts val="0"/>
              </a:spcBef>
              <a:spcAft>
                <a:spcPts val="0"/>
              </a:spcAft>
              <a:buClr>
                <a:schemeClr val="tx2"/>
              </a:buClr>
              <a:buSzPct val="70000"/>
              <a:buFont typeface="Wingdings" pitchFamily="2" charset="2"/>
              <a:buChar char="§"/>
              <a:defRPr lang="en-US" sz="2400" kern="1200" dirty="0" smtClean="0">
                <a:solidFill>
                  <a:schemeClr val="tx1"/>
                </a:solidFill>
                <a:latin typeface="Arial" pitchFamily="34" charset="0"/>
                <a:ea typeface="+mn-ea"/>
                <a:cs typeface="Arial" pitchFamily="34" charset="0"/>
              </a:defRPr>
            </a:lvl6pPr>
            <a:lvl7pPr marL="1714500" indent="-273050">
              <a:spcBef>
                <a:spcPts val="0"/>
              </a:spcBef>
              <a:spcAft>
                <a:spcPts val="0"/>
              </a:spcAft>
              <a:buClr>
                <a:schemeClr val="tx2"/>
              </a:buClr>
              <a:buSzPct val="70000"/>
              <a:buFont typeface="Arial" pitchFamily="34" charset="0"/>
              <a:buChar char="–"/>
              <a:defRPr sz="1800" baseline="0">
                <a:solidFill>
                  <a:schemeClr val="tx1"/>
                </a:solidFill>
                <a:latin typeface="+mn-lt"/>
                <a:cs typeface="Arial" pitchFamily="34" charset="0"/>
              </a:defRPr>
            </a:lvl7pPr>
            <a:lvl8pPr marL="1600200" indent="-228600">
              <a:spcBef>
                <a:spcPts val="0"/>
              </a:spcBef>
              <a:spcAft>
                <a:spcPts val="0"/>
              </a:spcAft>
              <a:buSzPct val="70000"/>
              <a:defRPr sz="1800" baseline="0">
                <a:latin typeface="Arial" pitchFamily="34" charset="0"/>
                <a:cs typeface="Arial" pitchFamily="34" charset="0"/>
              </a:defRPr>
            </a:lvl8pPr>
            <a:lvl9pPr marL="1824038" indent="-223838">
              <a:spcBef>
                <a:spcPts val="0"/>
              </a:spcBef>
              <a:spcAft>
                <a:spcPts val="0"/>
              </a:spcAft>
              <a:buSzPct val="70000"/>
              <a:buFont typeface="Arial" pitchFamily="34" charset="0"/>
              <a:buChar char="–"/>
              <a:defRPr sz="1800">
                <a:latin typeface="Arial" pitchFamily="34" charset="0"/>
                <a:cs typeface="Arial" pitchFamily="34" charset="0"/>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bwMode="gray">
          <a:xfrm>
            <a:off x="481013" y="1971675"/>
            <a:ext cx="4078287" cy="4162425"/>
          </a:xfrm>
        </p:spPr>
        <p:txBody>
          <a:bodyPr>
            <a:noAutofit/>
          </a:bodyPr>
          <a:lstStyle>
            <a:lvl1pPr marL="0" indent="0">
              <a:buNone/>
              <a:defRPr>
                <a:latin typeface="Arial" pitchFamily="34" charset="0"/>
                <a:cs typeface="Arial" pitchFamily="34" charset="0"/>
              </a:defRPr>
            </a:lvl1pPr>
          </a:lstStyle>
          <a:p>
            <a:r>
              <a:rPr lang="en-US" dirty="0" smtClean="0"/>
              <a:t>Click icon to add picture</a:t>
            </a:r>
            <a:endParaRPr lang="en-US" dirty="0"/>
          </a:p>
        </p:txBody>
      </p:sp>
      <p:sp>
        <p:nvSpPr>
          <p:cNvPr id="18" name="Text Placeholder 4"/>
          <p:cNvSpPr>
            <a:spLocks noGrp="1"/>
          </p:cNvSpPr>
          <p:nvPr>
            <p:ph type="body" sz="quarter" idx="19" hasCustomPrompt="1"/>
          </p:nvPr>
        </p:nvSpPr>
        <p:spPr bwMode="gray">
          <a:xfrm>
            <a:off x="4838700" y="1971675"/>
            <a:ext cx="3846512" cy="1384995"/>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7" name="Text Placeholder 41"/>
          <p:cNvSpPr>
            <a:spLocks noGrp="1"/>
          </p:cNvSpPr>
          <p:nvPr>
            <p:ph type="body" sz="quarter" idx="13"/>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1839913" y="4067175"/>
            <a:ext cx="5524500"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9" name="Title 8"/>
          <p:cNvSpPr>
            <a:spLocks noGrp="1"/>
          </p:cNvSpPr>
          <p:nvPr>
            <p:ph type="title" hasCustomPrompt="1"/>
          </p:nvPr>
        </p:nvSpPr>
        <p:spPr bwMode="gray">
          <a:xfrm>
            <a:off x="1839914" y="2200275"/>
            <a:ext cx="5524500" cy="1231106"/>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2" name="Picture Placeholder 22"/>
          <p:cNvSpPr>
            <a:spLocks noGrp="1"/>
          </p:cNvSpPr>
          <p:nvPr>
            <p:ph type="pic" sz="quarter" idx="13"/>
          </p:nvPr>
        </p:nvSpPr>
        <p:spPr bwMode="gray">
          <a:xfrm>
            <a:off x="481013" y="1971675"/>
            <a:ext cx="4102100" cy="4175125"/>
          </a:xfrm>
        </p:spPr>
        <p:txBody>
          <a:bodyPr rtlCol="0">
            <a:normAutofit/>
          </a:bodyPr>
          <a:lstStyle>
            <a:lvl1pPr>
              <a:buNone/>
              <a:defRPr>
                <a:latin typeface="Arial" pitchFamily="34" charset="0"/>
                <a:cs typeface="Arial" pitchFamily="34" charset="0"/>
              </a:defRPr>
            </a:lvl1pPr>
          </a:lstStyle>
          <a:p>
            <a:pPr lvl="0"/>
            <a:r>
              <a:rPr lang="en-US" noProof="0" dirty="0" smtClean="0"/>
              <a:t>Click icon to add picture</a:t>
            </a:r>
          </a:p>
        </p:txBody>
      </p:sp>
      <p:sp>
        <p:nvSpPr>
          <p:cNvPr id="22" name="Subtitle 2"/>
          <p:cNvSpPr>
            <a:spLocks noGrp="1"/>
          </p:cNvSpPr>
          <p:nvPr>
            <p:ph type="subTitle" idx="1" hasCustomPrompt="1"/>
          </p:nvPr>
        </p:nvSpPr>
        <p:spPr bwMode="gray">
          <a:xfrm>
            <a:off x="4926013" y="4295775"/>
            <a:ext cx="3781424" cy="276999"/>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4400" rtl="0" eaLnBrk="1" fontAlgn="base" latinLnBrk="0" hangingPunct="1">
              <a:spcBef>
                <a:spcPts val="0"/>
              </a:spcBef>
              <a:spcAft>
                <a:spcPct val="0"/>
              </a:spcAft>
              <a:buClr>
                <a:schemeClr val="tx2"/>
              </a:buClr>
              <a:buFont typeface="Arial" pitchFamily="34" charset="0"/>
              <a:buNone/>
              <a:defRPr lang="en-US" sz="1800" b="1" kern="1200" baseline="0" dirty="0">
                <a:solidFill>
                  <a:schemeClr val="tx2"/>
                </a:solidFill>
                <a:latin typeface="Arial" pitchFamily="34" charset="0"/>
                <a:ea typeface="+mn-ea"/>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23" name="Title 8"/>
          <p:cNvSpPr>
            <a:spLocks noGrp="1"/>
          </p:cNvSpPr>
          <p:nvPr>
            <p:ph type="title" hasCustomPrompt="1"/>
          </p:nvPr>
        </p:nvSpPr>
        <p:spPr bwMode="gray">
          <a:xfrm>
            <a:off x="4926014" y="1971675"/>
            <a:ext cx="3781424" cy="1846659"/>
          </a:xfrm>
          <a:noFill/>
          <a:ln w="9525">
            <a:noFill/>
            <a:miter lim="800000"/>
            <a:headEnd/>
            <a:tailEnd/>
          </a:ln>
        </p:spPr>
        <p:txBody>
          <a:bodyPr vert="horz" wrap="square" lIns="0" tIns="0" rIns="0" bIns="0" numCol="1" anchor="t" anchorCtr="0" compatLnSpc="1">
            <a:prstTxWarp prst="textNoShape">
              <a:avLst/>
            </a:prstTxWarp>
            <a:spAutoFit/>
          </a:bodyPr>
          <a:lstStyle>
            <a:lvl1pPr algn="l" defTabSz="914400" rtl="0" eaLnBrk="1" latinLnBrk="0" hangingPunct="1">
              <a:spcBef>
                <a:spcPct val="0"/>
              </a:spcBef>
              <a:buNone/>
              <a:defRPr lang="en-US" sz="4000" b="1" kern="1200" dirty="0">
                <a:solidFill>
                  <a:schemeClr val="bg2"/>
                </a:solidFill>
                <a:latin typeface="Arial" pitchFamily="34" charset="0"/>
                <a:ea typeface="+mj-ea"/>
                <a:cs typeface="Arial" pitchFamily="34" charset="0"/>
              </a:defRPr>
            </a:lvl1pPr>
          </a:lstStyle>
          <a:p>
            <a:r>
              <a:rPr lang="en-US" dirty="0" smtClean="0"/>
              <a:t>Click to Edit Master Title Style</a:t>
            </a:r>
            <a:endParaRPr lang="en-US" dirty="0"/>
          </a:p>
        </p:txBody>
      </p:sp>
      <p:pic>
        <p:nvPicPr>
          <p:cNvPr id="11" name="Picture 10" descr="ridge4.png"/>
          <p:cNvPicPr>
            <a:picLocks noChangeAspect="1"/>
          </p:cNvPicPr>
          <p:nvPr userDrawn="1"/>
        </p:nvPicPr>
        <p:blipFill>
          <a:blip r:embed="rId2"/>
          <a:stretch>
            <a:fillRect/>
          </a:stretch>
        </p:blipFill>
        <p:spPr bwMode="ltGray">
          <a:xfrm>
            <a:off x="802" y="0"/>
            <a:ext cx="3968824" cy="1443209"/>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15688" y="781126"/>
            <a:ext cx="3191750" cy="50979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3" name="Text Placeholder 4"/>
          <p:cNvSpPr>
            <a:spLocks noGrp="1"/>
          </p:cNvSpPr>
          <p:nvPr>
            <p:ph type="body" sz="quarter" idx="10" hasCustomPrompt="1"/>
          </p:nvPr>
        </p:nvSpPr>
        <p:spPr bwMode="gray">
          <a:xfrm>
            <a:off x="4810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4" name="Text Placeholder 4"/>
          <p:cNvSpPr>
            <a:spLocks noGrp="1"/>
          </p:cNvSpPr>
          <p:nvPr>
            <p:ph type="body" sz="quarter" idx="11" hasCustomPrompt="1"/>
          </p:nvPr>
        </p:nvSpPr>
        <p:spPr bwMode="gray">
          <a:xfrm>
            <a:off x="4773613" y="2466976"/>
            <a:ext cx="3933825" cy="1430804"/>
          </a:xfrm>
          <a:ln>
            <a:noFill/>
          </a:ln>
        </p:spPr>
        <p:txBody>
          <a:bodyPr wrap="square" lIns="0" tIns="0" rIns="0" bIns="0">
            <a:spAutoFit/>
          </a:bodyPr>
          <a:lstStyle>
            <a:lvl1pPr>
              <a:spcBef>
                <a:spcPts val="0"/>
              </a:spcBef>
              <a:spcAft>
                <a:spcPts val="0"/>
              </a:spcAft>
              <a:defRPr lang="en-US" sz="1800" b="0" kern="1200" baseline="0" dirty="0" smtClean="0">
                <a:solidFill>
                  <a:schemeClr val="tx1"/>
                </a:solidFill>
                <a:latin typeface="Arial" pitchFamily="34" charset="0"/>
                <a:ea typeface="+mn-ea"/>
                <a:cs typeface="Arial" pitchFamily="34" charset="0"/>
              </a:defRPr>
            </a:lvl1pPr>
            <a:lvl2pPr>
              <a:spcBef>
                <a:spcPts val="0"/>
              </a:spcBef>
              <a:spcAft>
                <a:spcPts val="0"/>
              </a:spcAft>
              <a:defRPr lang="en-US" sz="1800" b="0" kern="1200" baseline="0" dirty="0" smtClean="0">
                <a:solidFill>
                  <a:schemeClr val="tx1"/>
                </a:solidFill>
                <a:latin typeface="+mn-lt"/>
                <a:ea typeface="+mn-ea"/>
                <a:cs typeface="Arial" pitchFamily="34" charset="0"/>
              </a:defRPr>
            </a:lvl2pPr>
            <a:lvl3pPr>
              <a:spcBef>
                <a:spcPts val="0"/>
              </a:spcBef>
              <a:spcAft>
                <a:spcPts val="0"/>
              </a:spcAft>
              <a:defRPr lang="en-US" sz="1800" b="0" kern="1200" baseline="0" dirty="0" smtClean="0">
                <a:solidFill>
                  <a:schemeClr val="tx1"/>
                </a:solidFill>
                <a:latin typeface="Arial" pitchFamily="34" charset="0"/>
                <a:ea typeface="+mn-ea"/>
                <a:cs typeface="Arial" pitchFamily="34" charset="0"/>
              </a:defRPr>
            </a:lvl3pPr>
            <a:lvl4pPr>
              <a:spcBef>
                <a:spcPts val="0"/>
              </a:spcBef>
              <a:spcAft>
                <a:spcPts val="0"/>
              </a:spcAft>
              <a:defRPr lang="en-US" sz="1800" b="0" kern="1200" baseline="0" dirty="0" smtClean="0">
                <a:solidFill>
                  <a:schemeClr val="tx1"/>
                </a:solidFill>
                <a:latin typeface="Arial" pitchFamily="34" charset="0"/>
                <a:ea typeface="+mn-ea"/>
                <a:cs typeface="Arial" pitchFamily="34" charset="0"/>
              </a:defRPr>
            </a:lvl4pPr>
            <a:lvl5pPr>
              <a:spcBef>
                <a:spcPts val="0"/>
              </a:spcBef>
              <a:spcAft>
                <a:spcPts val="0"/>
              </a:spcAft>
              <a:defRPr lang="en-US" sz="1800" b="0" kern="1200" baseline="0" dirty="0" smtClean="0">
                <a:solidFill>
                  <a:schemeClr val="tx1"/>
                </a:solidFill>
                <a:latin typeface="Arial" pitchFamily="34" charset="0"/>
                <a:ea typeface="+mn-ea"/>
                <a:cs typeface="Arial" pitchFamily="34" charset="0"/>
              </a:defRPr>
            </a:lvl5pPr>
            <a:lvl6pPr marL="1143000" indent="-233363">
              <a:spcBef>
                <a:spcPts val="0"/>
              </a:spcBef>
              <a:spcAft>
                <a:spcPts val="0"/>
              </a:spcAft>
              <a:buSzPct val="70000"/>
              <a:defRPr lang="en-US" sz="1800" kern="1200" dirty="0" smtClean="0">
                <a:solidFill>
                  <a:schemeClr val="tx1"/>
                </a:solidFill>
                <a:latin typeface="Arial" pitchFamily="34" charset="0"/>
                <a:ea typeface="+mn-ea"/>
                <a:cs typeface="Arial" pitchFamily="34" charset="0"/>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marL="290513" lvl="0" indent="-290513" algn="l" defTabSz="914400" rtl="0" eaLnBrk="1" fontAlgn="base" latinLnBrk="0" hangingPunct="1">
              <a:spcBef>
                <a:spcPts val="0"/>
              </a:spcBef>
              <a:spcAft>
                <a:spcPct val="0"/>
              </a:spcAft>
              <a:buClr>
                <a:schemeClr val="bg2"/>
              </a:buClr>
              <a:buSzPct val="120000"/>
              <a:buFont typeface="Wingdings" pitchFamily="2" charset="2"/>
              <a:buChar char="§"/>
            </a:pPr>
            <a:r>
              <a:rPr lang="en-US" dirty="0" smtClean="0"/>
              <a:t>Click to edit master text styles</a:t>
            </a:r>
          </a:p>
          <a:p>
            <a:pPr marL="571500" lvl="2" indent="-279400" algn="l" defTabSz="914400" rtl="0" eaLnBrk="1" fontAlgn="base" latinLnBrk="0" hangingPunct="1">
              <a:spcBef>
                <a:spcPts val="0"/>
              </a:spcBef>
              <a:spcAft>
                <a:spcPts val="0"/>
              </a:spcAft>
              <a:buClr>
                <a:schemeClr val="bg2"/>
              </a:buClr>
              <a:buSzPct val="90000"/>
              <a:buFont typeface="Arial" pitchFamily="34" charset="0"/>
              <a:buChar char="–"/>
            </a:pPr>
            <a:r>
              <a:rPr lang="en-US" dirty="0" smtClean="0"/>
              <a:t>Second level</a:t>
            </a:r>
          </a:p>
          <a:p>
            <a:pPr marL="850900" lvl="3" indent="-279400" algn="l" defTabSz="914400" rtl="0" eaLnBrk="1" fontAlgn="base" latinLnBrk="0" hangingPunct="1">
              <a:spcBef>
                <a:spcPts val="0"/>
              </a:spcBef>
              <a:spcAft>
                <a:spcPts val="0"/>
              </a:spcAft>
              <a:buClr>
                <a:schemeClr val="bg2"/>
              </a:buClr>
              <a:buSzPct val="80000"/>
              <a:buFont typeface="Wingdings" pitchFamily="2" charset="2"/>
              <a:buChar char="§"/>
            </a:pPr>
            <a:r>
              <a:rPr lang="en-US" dirty="0" smtClean="0"/>
              <a:t>Third level</a:t>
            </a:r>
          </a:p>
          <a:p>
            <a:pPr marL="1136650" lvl="4" indent="-285750" algn="l" defTabSz="933450" rtl="0" eaLnBrk="1" fontAlgn="base" latinLnBrk="0" hangingPunct="1">
              <a:spcBef>
                <a:spcPts val="0"/>
              </a:spcBef>
              <a:spcAft>
                <a:spcPts val="0"/>
              </a:spcAft>
              <a:buClr>
                <a:schemeClr val="bg2"/>
              </a:buClr>
              <a:buSzPct val="70000"/>
              <a:buFont typeface="Arial" pitchFamily="34" charset="0"/>
              <a:buChar char="–"/>
            </a:pPr>
            <a:r>
              <a:rPr lang="en-US" dirty="0" smtClean="0"/>
              <a:t>Fourth level</a:t>
            </a:r>
          </a:p>
          <a:p>
            <a:pPr marL="1435100" lvl="5" indent="-285750" algn="l" defTabSz="914400" rtl="0" eaLnBrk="1" latinLnBrk="0" hangingPunct="1">
              <a:spcBef>
                <a:spcPts val="0"/>
              </a:spcBef>
              <a:spcAft>
                <a:spcPts val="0"/>
              </a:spcAft>
              <a:buClr>
                <a:schemeClr val="bg2"/>
              </a:buClr>
              <a:buSzPct val="60000"/>
              <a:buFont typeface="Wingdings" pitchFamily="2" charset="2"/>
              <a:buChar char="§"/>
            </a:pPr>
            <a:r>
              <a:rPr lang="en-US" dirty="0" smtClean="0"/>
              <a:t>Fifth level</a:t>
            </a:r>
          </a:p>
        </p:txBody>
      </p:sp>
      <p:sp>
        <p:nvSpPr>
          <p:cNvPr id="5" name="Text Placeholder 4"/>
          <p:cNvSpPr>
            <a:spLocks noGrp="1"/>
          </p:cNvSpPr>
          <p:nvPr>
            <p:ph type="body" sz="quarter" idx="12" hasCustomPrompt="1"/>
          </p:nvPr>
        </p:nvSpPr>
        <p:spPr bwMode="gray">
          <a:xfrm>
            <a:off x="4810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1</a:t>
            </a:r>
          </a:p>
        </p:txBody>
      </p:sp>
      <p:sp>
        <p:nvSpPr>
          <p:cNvPr id="6" name="Text Placeholder 4"/>
          <p:cNvSpPr>
            <a:spLocks noGrp="1"/>
          </p:cNvSpPr>
          <p:nvPr>
            <p:ph type="body" sz="quarter" idx="13" hasCustomPrompt="1"/>
          </p:nvPr>
        </p:nvSpPr>
        <p:spPr bwMode="gray">
          <a:xfrm>
            <a:off x="4773613" y="1971675"/>
            <a:ext cx="3933825" cy="286161"/>
          </a:xfrm>
          <a:noFill/>
          <a:ln>
            <a:noFill/>
          </a:ln>
        </p:spPr>
        <p:txBody>
          <a:bodyPr wrap="square" lIns="0" tIns="0" rIns="0" bIns="0" anchor="b" anchorCtr="0">
            <a:spAutoFit/>
          </a:bodyPr>
          <a:lstStyle>
            <a:lvl1pPr marL="0" indent="0">
              <a:spcBef>
                <a:spcPts val="0"/>
              </a:spcBef>
              <a:spcAft>
                <a:spcPts val="0"/>
              </a:spcAft>
              <a:buNone/>
              <a:defRPr sz="1800" b="1">
                <a:solidFill>
                  <a:schemeClr val="bg2"/>
                </a:solidFill>
                <a:latin typeface="Arial" pitchFamily="34" charset="0"/>
                <a:cs typeface="Arial" pitchFamily="34" charset="0"/>
              </a:defRPr>
            </a:lvl1pPr>
            <a:lvl2pPr>
              <a:spcBef>
                <a:spcPts val="0"/>
              </a:spcBef>
              <a:spcAft>
                <a:spcPts val="0"/>
              </a:spcAft>
              <a:defRPr sz="1800">
                <a:latin typeface="+mj-lt"/>
              </a:defRPr>
            </a:lvl2pPr>
            <a:lvl3pPr>
              <a:spcBef>
                <a:spcPts val="0"/>
              </a:spcBef>
              <a:spcAft>
                <a:spcPts val="0"/>
              </a:spcAft>
              <a:defRPr sz="1800">
                <a:latin typeface="+mj-lt"/>
              </a:defRPr>
            </a:lvl3pPr>
            <a:lvl4pPr>
              <a:spcBef>
                <a:spcPts val="0"/>
              </a:spcBef>
              <a:spcAft>
                <a:spcPts val="0"/>
              </a:spcAft>
              <a:defRPr sz="1800">
                <a:latin typeface="+mj-lt"/>
              </a:defRPr>
            </a:lvl4pPr>
            <a:lvl5pPr>
              <a:spcBef>
                <a:spcPts val="0"/>
              </a:spcBef>
              <a:spcAft>
                <a:spcPts val="0"/>
              </a:spcAft>
              <a:defRPr sz="1800">
                <a:latin typeface="+mj-lt"/>
              </a:defRPr>
            </a:lvl5pPr>
            <a:lvl6pPr marL="1143000" indent="-233363">
              <a:spcBef>
                <a:spcPts val="0"/>
              </a:spcBef>
              <a:spcAft>
                <a:spcPts val="0"/>
              </a:spcAft>
              <a:buSzPct val="70000"/>
              <a:defRPr sz="1800">
                <a:latin typeface="+mj-lt"/>
              </a:defRPr>
            </a:lvl6pPr>
            <a:lvl7pPr marL="1371600" indent="-228600">
              <a:spcBef>
                <a:spcPts val="0"/>
              </a:spcBef>
              <a:spcAft>
                <a:spcPts val="0"/>
              </a:spcAft>
              <a:buSzPct val="70000"/>
              <a:buFont typeface="Arial" pitchFamily="34" charset="0"/>
              <a:buChar char="–"/>
              <a:defRPr sz="1800" baseline="0">
                <a:latin typeface="+mj-lt"/>
              </a:defRPr>
            </a:lvl7pPr>
            <a:lvl8pPr marL="1600200" indent="-228600">
              <a:spcBef>
                <a:spcPts val="0"/>
              </a:spcBef>
              <a:spcAft>
                <a:spcPts val="0"/>
              </a:spcAft>
              <a:buSzPct val="70000"/>
              <a:defRPr sz="1800" baseline="0">
                <a:latin typeface="+mj-lt"/>
              </a:defRPr>
            </a:lvl8pPr>
            <a:lvl9pPr marL="1824038" indent="-223838">
              <a:spcBef>
                <a:spcPts val="0"/>
              </a:spcBef>
              <a:spcAft>
                <a:spcPts val="0"/>
              </a:spcAft>
              <a:buSzPct val="70000"/>
              <a:buFont typeface="Arial" pitchFamily="34" charset="0"/>
              <a:buChar char="–"/>
              <a:defRPr sz="1800">
                <a:latin typeface="+mj-lt"/>
              </a:defRPr>
            </a:lvl9pPr>
          </a:lstStyle>
          <a:p>
            <a:pPr lvl="0"/>
            <a:r>
              <a:rPr lang="en-US" dirty="0" smtClean="0"/>
              <a:t>Heading 2</a:t>
            </a:r>
          </a:p>
        </p:txBody>
      </p:sp>
      <p:cxnSp>
        <p:nvCxnSpPr>
          <p:cNvPr id="8" name="Straight Connector 7"/>
          <p:cNvCxnSpPr/>
          <p:nvPr userDrawn="1"/>
        </p:nvCxnSpPr>
        <p:spPr bwMode="gray">
          <a:xfrm>
            <a:off x="4810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bwMode="gray">
          <a:xfrm>
            <a:off x="4773613" y="2344738"/>
            <a:ext cx="3906652" cy="238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bwMode="gray">
          <a:xfrm>
            <a:off x="481012" y="727075"/>
            <a:ext cx="8226425" cy="492443"/>
          </a:xfrm>
          <a:noFill/>
          <a:ln w="9525">
            <a:noFill/>
            <a:miter lim="800000"/>
            <a:headEnd/>
            <a:tailEnd/>
          </a:ln>
        </p:spPr>
        <p:txBody>
          <a:bodyPr vert="horz" wrap="square" lIns="0" tIns="0" rIns="0" bIns="0" numCol="1" anchor="t" anchorCtr="0" compatLnSpc="1">
            <a:prstTxWarp prst="textNoShape">
              <a:avLst/>
            </a:prstTxWarp>
            <a:spAutoFit/>
          </a:bodyPr>
          <a:lstStyle>
            <a:lvl1pPr algn="l">
              <a:defRPr lang="en-US" sz="3200" b="1" kern="1200" dirty="0">
                <a:solidFill>
                  <a:schemeClr val="tx2"/>
                </a:solidFill>
                <a:latin typeface="Arial" pitchFamily="34" charset="0"/>
                <a:ea typeface="+mj-ea"/>
                <a:cs typeface="Arial" pitchFamily="34" charset="0"/>
              </a:defRPr>
            </a:lvl1pPr>
          </a:lstStyle>
          <a:p>
            <a:pPr lvl="0" algn="l" defTabSz="914400" rtl="0" eaLnBrk="1" fontAlgn="base" latinLnBrk="0" hangingPunct="1">
              <a:spcBef>
                <a:spcPct val="0"/>
              </a:spcBef>
              <a:spcAft>
                <a:spcPct val="0"/>
              </a:spcAft>
              <a:buNone/>
            </a:pPr>
            <a:r>
              <a:rPr lang="en-US" smtClean="0"/>
              <a:t>Click to edit Master title style</a:t>
            </a:r>
            <a:endParaRPr lang="en-US" dirty="0"/>
          </a:p>
        </p:txBody>
      </p:sp>
      <p:sp>
        <p:nvSpPr>
          <p:cNvPr id="15" name="Text Placeholder 41"/>
          <p:cNvSpPr>
            <a:spLocks noGrp="1"/>
          </p:cNvSpPr>
          <p:nvPr>
            <p:ph type="body" sz="quarter" idx="14"/>
          </p:nvPr>
        </p:nvSpPr>
        <p:spPr bwMode="gray">
          <a:xfrm>
            <a:off x="481012" y="1270452"/>
            <a:ext cx="8224838" cy="283711"/>
          </a:xfrm>
        </p:spPr>
        <p:txBody>
          <a:bodyPr/>
          <a:lstStyle>
            <a:lvl1pPr marL="0" indent="0">
              <a:buNone/>
              <a:defRPr b="1">
                <a:solidFill>
                  <a:schemeClr val="bg2"/>
                </a:solidFill>
                <a:latin typeface="Arial" pitchFamily="34" charset="0"/>
                <a:cs typeface="Arial" pitchFamily="34" charset="0"/>
              </a:defRPr>
            </a:lvl1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Ridge.pdf"/>
          <p:cNvPicPr>
            <a:picLocks noChangeAspect="1"/>
          </p:cNvPicPr>
          <p:nvPr/>
        </p:nvPicPr>
        <p:blipFill>
          <a:blip r:embed="rId17"/>
          <a:stretch>
            <a:fillRect/>
          </a:stretch>
        </p:blipFill>
        <p:spPr bwMode="ltGray">
          <a:xfrm>
            <a:off x="459" y="0"/>
            <a:ext cx="2270124" cy="825500"/>
          </a:xfrm>
          <a:prstGeom prst="rect">
            <a:avLst/>
          </a:prstGeom>
        </p:spPr>
      </p:pic>
      <p:sp>
        <p:nvSpPr>
          <p:cNvPr id="2" name="Title Placeholder 1"/>
          <p:cNvSpPr>
            <a:spLocks noGrp="1"/>
          </p:cNvSpPr>
          <p:nvPr>
            <p:ph type="title"/>
          </p:nvPr>
        </p:nvSpPr>
        <p:spPr>
          <a:xfrm>
            <a:off x="468313" y="711200"/>
            <a:ext cx="8212137" cy="492443"/>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lgn="l" rtl="0" eaLnBrk="1" fontAlgn="base" hangingPunct="1">
              <a:spcBef>
                <a:spcPct val="0"/>
              </a:spcBef>
              <a:spcAft>
                <a:spcPct val="0"/>
              </a:spcAft>
            </a:pPr>
            <a:r>
              <a:rPr lang="en-US" smtClean="0"/>
              <a:t>Click to edit Master title style</a:t>
            </a:r>
            <a:endParaRPr lang="en-US" dirty="0"/>
          </a:p>
        </p:txBody>
      </p:sp>
      <p:sp>
        <p:nvSpPr>
          <p:cNvPr id="3" name="Text Placeholder 2"/>
          <p:cNvSpPr>
            <a:spLocks noGrp="1"/>
          </p:cNvSpPr>
          <p:nvPr>
            <p:ph type="body" idx="1"/>
          </p:nvPr>
        </p:nvSpPr>
        <p:spPr>
          <a:xfrm>
            <a:off x="481013" y="1971675"/>
            <a:ext cx="8212137" cy="147732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lvl="0"/>
            <a:r>
              <a:rPr lang="en-US" dirty="0" smtClean="0"/>
              <a:t>Click to edit master text styles</a:t>
            </a:r>
          </a:p>
          <a:p>
            <a:pPr marL="571500" marR="0" lvl="2" indent="-279400" algn="l" defTabSz="914400" rtl="0" eaLnBrk="1" fontAlgn="base" latinLnBrk="0" hangingPunct="1">
              <a:lnSpc>
                <a:spcPct val="100000"/>
              </a:lnSpc>
              <a:spcBef>
                <a:spcPts val="0"/>
              </a:spcBef>
              <a:spcAft>
                <a:spcPts val="0"/>
              </a:spcAft>
              <a:buClr>
                <a:schemeClr val="bg2"/>
              </a:buClr>
              <a:buSzPct val="90000"/>
              <a:buFont typeface="Arial" pitchFamily="34" charset="0"/>
              <a:buChar char="–"/>
              <a:tabLst/>
              <a:defRPr/>
            </a:pPr>
            <a:r>
              <a:rPr lang="en-US" dirty="0" smtClean="0"/>
              <a:t>First level</a:t>
            </a:r>
          </a:p>
          <a:p>
            <a:pPr lvl="3"/>
            <a:r>
              <a:rPr lang="en-US" dirty="0" smtClean="0"/>
              <a:t>Second level</a:t>
            </a:r>
          </a:p>
          <a:p>
            <a:pPr lvl="4"/>
            <a:r>
              <a:rPr lang="en-US" dirty="0" smtClean="0"/>
              <a:t>Third level</a:t>
            </a:r>
          </a:p>
          <a:p>
            <a:pPr lvl="5"/>
            <a:r>
              <a:rPr lang="en-US" dirty="0" smtClean="0"/>
              <a:t>Fifth level</a:t>
            </a:r>
            <a:endParaRPr lang="en-US" dirty="0"/>
          </a:p>
        </p:txBody>
      </p:sp>
      <p:sp>
        <p:nvSpPr>
          <p:cNvPr id="9" name="Slide Number Placeholder 5"/>
          <p:cNvSpPr txBox="1">
            <a:spLocks/>
          </p:cNvSpPr>
          <p:nvPr/>
        </p:nvSpPr>
        <p:spPr bwMode="auto">
          <a:xfrm>
            <a:off x="7055947" y="6614013"/>
            <a:ext cx="1923604" cy="153888"/>
          </a:xfrm>
          <a:prstGeom prst="rect">
            <a:avLst/>
          </a:prstGeom>
          <a:noFill/>
          <a:ln w="9525">
            <a:noFill/>
            <a:miter lim="800000"/>
            <a:headEnd/>
            <a:tailEnd/>
          </a:ln>
        </p:spPr>
        <p:txBody>
          <a:bodyPr wrap="none" lIns="0" tIns="0" rIns="0" bIns="0" anchor="ctr">
            <a:spAutoFit/>
          </a:bodyPr>
          <a:lstStyle/>
          <a:p>
            <a:pPr algn="r">
              <a:defRPr/>
            </a:pPr>
            <a:r>
              <a:rPr lang="en-US" sz="1000" dirty="0" smtClean="0">
                <a:solidFill>
                  <a:schemeClr val="tx2"/>
                </a:solidFill>
                <a:latin typeface="Arial" pitchFamily="34" charset="0"/>
                <a:cs typeface="Arial" pitchFamily="34" charset="0"/>
              </a:rPr>
              <a:t> </a:t>
            </a:r>
            <a:r>
              <a:rPr lang="en-IN" sz="1000" dirty="0" smtClean="0">
                <a:solidFill>
                  <a:schemeClr val="tx2"/>
                </a:solidFill>
                <a:latin typeface="Arial" pitchFamily="34" charset="0"/>
                <a:cs typeface="Arial" pitchFamily="34" charset="0"/>
              </a:rPr>
              <a:t>Delivering Value. Together</a:t>
            </a:r>
            <a:r>
              <a:rPr lang="en-IN" sz="1000" baseline="0" dirty="0" smtClean="0">
                <a:solidFill>
                  <a:schemeClr val="tx2"/>
                </a:solidFill>
                <a:latin typeface="Arial" pitchFamily="34" charset="0"/>
                <a:cs typeface="Arial" pitchFamily="34" charset="0"/>
              </a:rPr>
              <a:t>   </a:t>
            </a:r>
            <a:r>
              <a:rPr lang="en-US" sz="1000" dirty="0" smtClean="0">
                <a:solidFill>
                  <a:schemeClr val="tx2"/>
                </a:solidFill>
                <a:latin typeface="Arial" pitchFamily="34" charset="0"/>
                <a:cs typeface="Arial" pitchFamily="34" charset="0"/>
              </a:rPr>
              <a:t>│ </a:t>
            </a:r>
            <a:fld id="{6856ECDB-1CEE-4F69-ADCA-557460F2116E}" type="slidenum">
              <a:rPr lang="en-US" sz="1000" smtClean="0">
                <a:solidFill>
                  <a:schemeClr val="tx2"/>
                </a:solidFill>
                <a:latin typeface="Arial" pitchFamily="34" charset="0"/>
                <a:cs typeface="Arial" pitchFamily="34" charset="0"/>
              </a:rPr>
              <a:pPr algn="r">
                <a:defRPr/>
              </a:pPr>
              <a:t>‹Nº›</a:t>
            </a:fld>
            <a:endParaRPr lang="en-US" sz="1000" dirty="0">
              <a:solidFill>
                <a:schemeClr val="tx2"/>
              </a:solidFill>
              <a:latin typeface="Arial" pitchFamily="34" charset="0"/>
              <a:cs typeface="Arial" pitchFamily="34" charset="0"/>
            </a:endParaRPr>
          </a:p>
        </p:txBody>
      </p:sp>
      <p:sp>
        <p:nvSpPr>
          <p:cNvPr id="7" name="TextBox 20"/>
          <p:cNvSpPr txBox="1">
            <a:spLocks noChangeArrowheads="1"/>
          </p:cNvSpPr>
          <p:nvPr/>
        </p:nvSpPr>
        <p:spPr bwMode="gray">
          <a:xfrm>
            <a:off x="481013" y="6629401"/>
            <a:ext cx="1949252" cy="123111"/>
          </a:xfrm>
          <a:prstGeom prst="rect">
            <a:avLst/>
          </a:prstGeom>
          <a:noFill/>
          <a:ln w="9525">
            <a:noFill/>
            <a:miter lim="800000"/>
            <a:headEnd/>
            <a:tailEnd/>
          </a:ln>
        </p:spPr>
        <p:txBody>
          <a:bodyPr wrap="none" lIns="0" tIns="0" rIns="0" bIns="0">
            <a:spAutoFit/>
          </a:bodyPr>
          <a:lstStyle/>
          <a:p>
            <a:pPr marL="0" algn="l" defTabSz="914400" rtl="0" eaLnBrk="1" latinLnBrk="0" hangingPunct="1">
              <a:defRPr/>
            </a:pPr>
            <a:r>
              <a:rPr lang="en-US" sz="800" kern="1200" dirty="0" smtClean="0">
                <a:solidFill>
                  <a:schemeClr val="tx2"/>
                </a:solidFill>
                <a:latin typeface="Arial" pitchFamily="34" charset="0"/>
                <a:ea typeface="+mn-ea"/>
                <a:cs typeface="Arial" pitchFamily="34" charset="0"/>
              </a:rPr>
              <a:t>Copyright © 2015 LCC. All rights reserved.</a:t>
            </a:r>
            <a:endParaRPr lang="en-US" sz="800" kern="1200" dirty="0">
              <a:solidFill>
                <a:schemeClr val="tx2"/>
              </a:solidFill>
              <a:latin typeface="Arial" pitchFamily="34" charset="0"/>
              <a:ea typeface="+mn-ea"/>
              <a:cs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62" r:id="rId2"/>
    <p:sldLayoutId id="2147483669" r:id="rId3"/>
    <p:sldLayoutId id="2147483668" r:id="rId4"/>
    <p:sldLayoutId id="2147483667" r:id="rId5"/>
    <p:sldLayoutId id="2147483659" r:id="rId6"/>
    <p:sldLayoutId id="2147483651" r:id="rId7"/>
    <p:sldLayoutId id="2147483664" r:id="rId8"/>
    <p:sldLayoutId id="2147483658" r:id="rId9"/>
    <p:sldLayoutId id="2147483665" r:id="rId10"/>
    <p:sldLayoutId id="2147483650" r:id="rId11"/>
    <p:sldLayoutId id="2147483660" r:id="rId12"/>
    <p:sldLayoutId id="2147483661" r:id="rId13"/>
    <p:sldLayoutId id="2147483656" r:id="rId14"/>
    <p:sldLayoutId id="2147483666" r:id="rId15"/>
  </p:sldLayoutIdLst>
  <p:txStyles>
    <p:titleStyle>
      <a:lvl1pPr algn="l" defTabSz="914400" rtl="0" eaLnBrk="1" latinLnBrk="0" hangingPunct="1">
        <a:spcBef>
          <a:spcPct val="0"/>
        </a:spcBef>
        <a:buNone/>
        <a:defRPr lang="en-US" sz="3200" b="1" kern="1200" dirty="0" smtClean="0">
          <a:solidFill>
            <a:schemeClr val="tx2"/>
          </a:solidFill>
          <a:latin typeface="Arial" pitchFamily="34" charset="0"/>
          <a:ea typeface="+mj-ea"/>
          <a:cs typeface="Arial" pitchFamily="34" charset="0"/>
        </a:defRPr>
      </a:lvl1pPr>
    </p:titleStyle>
    <p:bodyStyle>
      <a:lvl1pPr marL="290513" indent="-290513" algn="l" defTabSz="914400" rtl="0" eaLnBrk="1" fontAlgn="base" latinLnBrk="0" hangingPunct="1">
        <a:spcBef>
          <a:spcPts val="0"/>
        </a:spcBef>
        <a:spcAft>
          <a:spcPct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hyperlink" Target="https://help.qlik.com/sense/2.0/en-US/online/#../Subsystems/Hub/Content/Introduction/get-started.htm" TargetMode="External"/><Relationship Id="rId7" Type="http://schemas.openxmlformats.org/officeDocument/2006/relationships/oleObject" Target="../embeddings/oleObject2.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3.wmf"/><Relationship Id="rId5" Type="http://schemas.openxmlformats.org/officeDocument/2006/relationships/oleObject" Target="../embeddings/oleObject1.bin"/><Relationship Id="rId10" Type="http://schemas.openxmlformats.org/officeDocument/2006/relationships/image" Target="../media/image35.wmf"/><Relationship Id="rId4" Type="http://schemas.openxmlformats.org/officeDocument/2006/relationships/hyperlink" Target="https://community.qlik.com/" TargetMode="External"/><Relationship Id="rId9" Type="http://schemas.openxmlformats.org/officeDocument/2006/relationships/oleObject" Target="../embeddings/oleObject3.bin"/></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idge.pdf"/>
          <p:cNvPicPr>
            <a:picLocks noChangeAspect="1"/>
          </p:cNvPicPr>
          <p:nvPr/>
        </p:nvPicPr>
        <p:blipFill>
          <a:blip r:embed="rId3"/>
          <a:stretch>
            <a:fillRect/>
          </a:stretch>
        </p:blipFill>
        <p:spPr bwMode="ltGray">
          <a:xfrm>
            <a:off x="459" y="0"/>
            <a:ext cx="2270124" cy="825500"/>
          </a:xfrm>
          <a:prstGeom prst="rect">
            <a:avLst/>
          </a:prstGeom>
        </p:spPr>
      </p:pic>
    </p:spTree>
    <p:extLst>
      <p:ext uri="{BB962C8B-B14F-4D97-AF65-F5344CB8AC3E}">
        <p14:creationId xmlns:p14="http://schemas.microsoft.com/office/powerpoint/2010/main" val="7419370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512531" y="1807902"/>
            <a:ext cx="8224838" cy="4154984"/>
          </a:xfrm>
        </p:spPr>
        <p:txBody>
          <a:bodyPr/>
          <a:lstStyle/>
          <a:p>
            <a:r>
              <a:rPr lang="es-ES" dirty="0" smtClean="0"/>
              <a:t>Permite seleccionar datos desde archivos de una carpeta (física o compartida).</a:t>
            </a:r>
          </a:p>
          <a:p>
            <a:endParaRPr lang="es-ES" dirty="0"/>
          </a:p>
          <a:p>
            <a:r>
              <a:rPr lang="es-ES" dirty="0" smtClean="0"/>
              <a:t>Pasos para crear una nueva conexión:</a:t>
            </a:r>
          </a:p>
          <a:p>
            <a:pPr lvl="2"/>
            <a:r>
              <a:rPr lang="es-ES" dirty="0" smtClean="0"/>
              <a:t>1. Hacer </a:t>
            </a:r>
            <a:r>
              <a:rPr lang="es-ES" dirty="0" err="1" smtClean="0"/>
              <a:t>click</a:t>
            </a:r>
            <a:r>
              <a:rPr lang="es-ES" dirty="0" smtClean="0"/>
              <a:t> en “Crear nueva conexión”.</a:t>
            </a:r>
          </a:p>
          <a:p>
            <a:pPr lvl="2"/>
            <a:r>
              <a:rPr lang="es-ES" dirty="0" smtClean="0"/>
              <a:t>2. Seleccionar “Carpeta”</a:t>
            </a:r>
          </a:p>
          <a:p>
            <a:pPr lvl="3"/>
            <a:r>
              <a:rPr lang="es-ES" dirty="0" smtClean="0"/>
              <a:t>Se abre la ventana de diálogo: “Crear </a:t>
            </a:r>
          </a:p>
          <a:p>
            <a:pPr marL="292100" lvl="2" indent="0">
              <a:buNone/>
            </a:pPr>
            <a:r>
              <a:rPr lang="es-ES" dirty="0" smtClean="0"/>
              <a:t>	nueva conexión (carpeta)”.</a:t>
            </a:r>
          </a:p>
          <a:p>
            <a:pPr lvl="2"/>
            <a:r>
              <a:rPr lang="es-ES" dirty="0" smtClean="0"/>
              <a:t>3. Introducir la ruta del directorio.</a:t>
            </a:r>
          </a:p>
          <a:p>
            <a:pPr lvl="2"/>
            <a:r>
              <a:rPr lang="es-ES" dirty="0" smtClean="0"/>
              <a:t>4. Añadir un Nombre a la conexión creada.</a:t>
            </a:r>
          </a:p>
          <a:p>
            <a:pPr lvl="2"/>
            <a:r>
              <a:rPr lang="es-ES" dirty="0" smtClean="0"/>
              <a:t>5. Hacer </a:t>
            </a:r>
            <a:r>
              <a:rPr lang="es-ES" dirty="0" err="1" smtClean="0"/>
              <a:t>click</a:t>
            </a:r>
            <a:r>
              <a:rPr lang="es-ES" dirty="0" smtClean="0"/>
              <a:t> en “Guardar”.</a:t>
            </a:r>
          </a:p>
          <a:p>
            <a:endParaRPr lang="es-ES" dirty="0" smtClean="0"/>
          </a:p>
          <a:p>
            <a:r>
              <a:rPr lang="es-ES" dirty="0" smtClean="0"/>
              <a:t>La conexión se añade al listado y ya se puede</a:t>
            </a:r>
          </a:p>
          <a:p>
            <a:pPr marL="0" indent="0">
              <a:buNone/>
            </a:pPr>
            <a:r>
              <a:rPr lang="es-ES" dirty="0" smtClean="0"/>
              <a:t>conectar y seleccionar datos de los archivos de </a:t>
            </a:r>
          </a:p>
          <a:p>
            <a:pPr marL="0" indent="0">
              <a:buNone/>
            </a:pPr>
            <a:r>
              <a:rPr lang="es-ES" dirty="0" smtClean="0"/>
              <a:t>la carpeta correspondiente.</a:t>
            </a:r>
            <a:endParaRPr lang="es-ES" dirty="0"/>
          </a:p>
        </p:txBody>
      </p:sp>
      <p:sp>
        <p:nvSpPr>
          <p:cNvPr id="4" name="3 Marcador de texto"/>
          <p:cNvSpPr>
            <a:spLocks noGrp="1"/>
          </p:cNvSpPr>
          <p:nvPr>
            <p:ph type="body" sz="quarter" idx="13"/>
          </p:nvPr>
        </p:nvSpPr>
        <p:spPr/>
        <p:txBody>
          <a:bodyPr/>
          <a:lstStyle/>
          <a:p>
            <a:r>
              <a:rPr lang="es-ES" dirty="0" smtClean="0"/>
              <a:t>Conexión de datos de carpetas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6651" y="2741580"/>
            <a:ext cx="2950718" cy="3112253"/>
          </a:xfrm>
          <a:prstGeom prst="rect">
            <a:avLst/>
          </a:prstGeom>
        </p:spPr>
      </p:pic>
    </p:spTree>
    <p:extLst>
      <p:ext uri="{BB962C8B-B14F-4D97-AF65-F5344CB8AC3E}">
        <p14:creationId xmlns:p14="http://schemas.microsoft.com/office/powerpoint/2010/main" val="24686017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16997" y="1644128"/>
            <a:ext cx="8224838" cy="1938992"/>
          </a:xfrm>
        </p:spPr>
        <p:txBody>
          <a:bodyPr/>
          <a:lstStyle/>
          <a:p>
            <a:r>
              <a:rPr lang="es-ES" dirty="0"/>
              <a:t>Permite seleccionar datos de una fuente ODBC (previamente creada).</a:t>
            </a:r>
          </a:p>
          <a:p>
            <a:pPr lvl="2"/>
            <a:r>
              <a:rPr lang="es-ES" u="sng" dirty="0" smtClean="0"/>
              <a:t>Paso previo</a:t>
            </a:r>
            <a:r>
              <a:rPr lang="es-ES" dirty="0" smtClean="0"/>
              <a:t>: crear una conexión de datos ODBC a través </a:t>
            </a:r>
            <a:r>
              <a:rPr lang="es-ES" dirty="0"/>
              <a:t>del </a:t>
            </a:r>
            <a:r>
              <a:rPr lang="es-ES" dirty="0" smtClean="0"/>
              <a:t>“Administrador </a:t>
            </a:r>
            <a:r>
              <a:rPr lang="es-ES" dirty="0"/>
              <a:t>de origen de datos </a:t>
            </a:r>
            <a:r>
              <a:rPr lang="es-ES" dirty="0" smtClean="0"/>
              <a:t>ODBC”</a:t>
            </a:r>
            <a:r>
              <a:rPr lang="es-ES" dirty="0"/>
              <a:t> en el </a:t>
            </a:r>
            <a:r>
              <a:rPr lang="es-ES" dirty="0" smtClean="0"/>
              <a:t>“Panel </a:t>
            </a:r>
            <a:r>
              <a:rPr lang="es-ES" dirty="0"/>
              <a:t>de </a:t>
            </a:r>
            <a:r>
              <a:rPr lang="es-ES" dirty="0" smtClean="0"/>
              <a:t>control” </a:t>
            </a:r>
            <a:r>
              <a:rPr lang="es-ES" dirty="0"/>
              <a:t>de Windows</a:t>
            </a:r>
            <a:r>
              <a:rPr lang="es-ES" dirty="0" smtClean="0"/>
              <a:t>.</a:t>
            </a:r>
          </a:p>
          <a:p>
            <a:pPr lvl="3"/>
            <a:r>
              <a:rPr lang="es-ES" dirty="0" smtClean="0"/>
              <a:t>DSN de sistema.</a:t>
            </a:r>
          </a:p>
          <a:p>
            <a:pPr lvl="3"/>
            <a:r>
              <a:rPr lang="es-ES" dirty="0" smtClean="0"/>
              <a:t>Controlador SQL Server con autenticación de SQL Server (id y contraseña).</a:t>
            </a:r>
          </a:p>
        </p:txBody>
      </p:sp>
      <p:sp>
        <p:nvSpPr>
          <p:cNvPr id="4" name="3 Marcador de texto"/>
          <p:cNvSpPr>
            <a:spLocks noGrp="1"/>
          </p:cNvSpPr>
          <p:nvPr>
            <p:ph type="body" sz="quarter" idx="13"/>
          </p:nvPr>
        </p:nvSpPr>
        <p:spPr/>
        <p:txBody>
          <a:bodyPr/>
          <a:lstStyle/>
          <a:p>
            <a:r>
              <a:rPr lang="es-ES" dirty="0" smtClean="0"/>
              <a:t>Conexión de datos ODBC</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1617" y="3469252"/>
            <a:ext cx="2047166" cy="2837300"/>
          </a:xfrm>
          <a:prstGeom prst="rect">
            <a:avLst/>
          </a:prstGeom>
        </p:spPr>
      </p:pic>
      <p:sp>
        <p:nvSpPr>
          <p:cNvPr id="8" name="2 Marcador de texto"/>
          <p:cNvSpPr txBox="1">
            <a:spLocks/>
          </p:cNvSpPr>
          <p:nvPr/>
        </p:nvSpPr>
        <p:spPr bwMode="gray">
          <a:xfrm>
            <a:off x="416997" y="3364408"/>
            <a:ext cx="5615312" cy="30469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endParaRPr lang="es-ES" dirty="0" smtClean="0"/>
          </a:p>
          <a:p>
            <a:r>
              <a:rPr lang="es-ES" dirty="0" smtClean="0"/>
              <a:t>Pasos para crear una nueva conexión:</a:t>
            </a:r>
          </a:p>
          <a:p>
            <a:pPr lvl="2"/>
            <a:r>
              <a:rPr lang="es-ES" dirty="0" smtClean="0"/>
              <a:t>1. Hacer </a:t>
            </a:r>
            <a:r>
              <a:rPr lang="es-ES" dirty="0" err="1" smtClean="0"/>
              <a:t>click</a:t>
            </a:r>
            <a:r>
              <a:rPr lang="es-ES" dirty="0" smtClean="0"/>
              <a:t> en “Crear nueva conexión”.</a:t>
            </a:r>
          </a:p>
          <a:p>
            <a:pPr lvl="2"/>
            <a:r>
              <a:rPr lang="es-ES" dirty="0" smtClean="0"/>
              <a:t>2. Seleccionar “ODBC”</a:t>
            </a:r>
          </a:p>
          <a:p>
            <a:pPr lvl="3"/>
            <a:r>
              <a:rPr lang="es-ES" dirty="0" smtClean="0"/>
              <a:t>Se abre la ventana de diálogo: “Crear nueva conexión (ODBC)”.</a:t>
            </a:r>
          </a:p>
          <a:p>
            <a:pPr lvl="2"/>
            <a:r>
              <a:rPr lang="es-ES" dirty="0" smtClean="0"/>
              <a:t>3. Seleccionar “DSN de sistema” y elegir la correspondiente entre las listadas.</a:t>
            </a:r>
          </a:p>
          <a:p>
            <a:pPr lvl="2"/>
            <a:r>
              <a:rPr lang="es-ES" dirty="0" smtClean="0"/>
              <a:t>4. Añadir un Nombre de usuario y Contraseña.</a:t>
            </a:r>
          </a:p>
          <a:p>
            <a:pPr lvl="2"/>
            <a:r>
              <a:rPr lang="es-ES" dirty="0" smtClean="0"/>
              <a:t>5. Editar el Nombre (opcional).</a:t>
            </a:r>
          </a:p>
          <a:p>
            <a:pPr lvl="2"/>
            <a:r>
              <a:rPr lang="es-ES" dirty="0"/>
              <a:t>6</a:t>
            </a:r>
            <a:r>
              <a:rPr lang="es-ES" dirty="0" smtClean="0"/>
              <a:t>. Hacer </a:t>
            </a:r>
            <a:r>
              <a:rPr lang="es-ES" dirty="0" err="1" smtClean="0"/>
              <a:t>click</a:t>
            </a:r>
            <a:r>
              <a:rPr lang="es-ES" dirty="0" smtClean="0"/>
              <a:t> en “Guardar”.</a:t>
            </a:r>
          </a:p>
        </p:txBody>
      </p:sp>
    </p:spTree>
    <p:extLst>
      <p:ext uri="{BB962C8B-B14F-4D97-AF65-F5344CB8AC3E}">
        <p14:creationId xmlns:p14="http://schemas.microsoft.com/office/powerpoint/2010/main" val="13808080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971676"/>
            <a:ext cx="8224838" cy="3323987"/>
          </a:xfrm>
        </p:spPr>
        <p:txBody>
          <a:bodyPr/>
          <a:lstStyle/>
          <a:p>
            <a:r>
              <a:rPr lang="es-ES" dirty="0" smtClean="0"/>
              <a:t>Mediante la opción de “Seleccionar datos” se pueden:</a:t>
            </a:r>
          </a:p>
          <a:p>
            <a:pPr lvl="2"/>
            <a:r>
              <a:rPr lang="es-ES" dirty="0" smtClean="0"/>
              <a:t>Seleccionar los campos que se han de cargar desde archivos o tablas de DDBB.</a:t>
            </a:r>
          </a:p>
          <a:p>
            <a:pPr lvl="2"/>
            <a:r>
              <a:rPr lang="es-ES" dirty="0" smtClean="0"/>
              <a:t>Renombrar dichos campos.</a:t>
            </a:r>
          </a:p>
          <a:p>
            <a:pPr lvl="2"/>
            <a:r>
              <a:rPr lang="es-ES" dirty="0" smtClean="0"/>
              <a:t>Insertar el código del script de carga generado.</a:t>
            </a:r>
          </a:p>
          <a:p>
            <a:endParaRPr lang="es-ES" dirty="0"/>
          </a:p>
          <a:p>
            <a:r>
              <a:rPr lang="es-ES" dirty="0" smtClean="0"/>
              <a:t>La ventana de diálogo tendrá distintas </a:t>
            </a:r>
          </a:p>
          <a:p>
            <a:pPr marL="0" indent="0">
              <a:buNone/>
            </a:pPr>
            <a:r>
              <a:rPr lang="es-ES" dirty="0" smtClean="0"/>
              <a:t>opciones dependiendo del origen de datos.</a:t>
            </a:r>
          </a:p>
          <a:p>
            <a:endParaRPr lang="es-ES" dirty="0"/>
          </a:p>
          <a:p>
            <a:endParaRPr lang="es-ES" dirty="0" smtClean="0"/>
          </a:p>
          <a:p>
            <a:endParaRPr lang="es-ES" dirty="0"/>
          </a:p>
          <a:p>
            <a:endParaRPr lang="es-ES" dirty="0"/>
          </a:p>
        </p:txBody>
      </p:sp>
      <p:sp>
        <p:nvSpPr>
          <p:cNvPr id="4" name="3 Marcador de texto"/>
          <p:cNvSpPr>
            <a:spLocks noGrp="1"/>
          </p:cNvSpPr>
          <p:nvPr>
            <p:ph type="body" sz="quarter" idx="13"/>
          </p:nvPr>
        </p:nvSpPr>
        <p:spPr/>
        <p:txBody>
          <a:bodyPr/>
          <a:lstStyle/>
          <a:p>
            <a:r>
              <a:rPr lang="es-ES" dirty="0" smtClean="0"/>
              <a:t>Seleccionar los datos a cargar</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1893" y="2750713"/>
            <a:ext cx="2380953" cy="3076191"/>
          </a:xfrm>
          <a:prstGeom prst="rect">
            <a:avLst/>
          </a:prstGeom>
        </p:spPr>
      </p:pic>
    </p:spTree>
    <p:extLst>
      <p:ext uri="{BB962C8B-B14F-4D97-AF65-F5344CB8AC3E}">
        <p14:creationId xmlns:p14="http://schemas.microsoft.com/office/powerpoint/2010/main" val="20555127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30483"/>
            <a:ext cx="8224838" cy="2215991"/>
          </a:xfrm>
        </p:spPr>
        <p:txBody>
          <a:bodyPr/>
          <a:lstStyle/>
          <a:p>
            <a:r>
              <a:rPr lang="es-ES" dirty="0" smtClean="0"/>
              <a:t>Pasos:</a:t>
            </a:r>
          </a:p>
          <a:p>
            <a:pPr lvl="2"/>
            <a:r>
              <a:rPr lang="es-ES" dirty="0" smtClean="0"/>
              <a:t>Clicar “Seleccionar datos” en un conector de datos de Carpeta.</a:t>
            </a:r>
          </a:p>
          <a:p>
            <a:pPr lvl="2"/>
            <a:r>
              <a:rPr lang="es-ES" dirty="0" smtClean="0"/>
              <a:t>Seleccionar el archivo de la lista desplegable de archivos disponibles.</a:t>
            </a:r>
          </a:p>
          <a:p>
            <a:pPr lvl="2"/>
            <a:r>
              <a:rPr lang="es-ES" dirty="0" smtClean="0"/>
              <a:t>Se abre el siguiente cuadro de diálogo:</a:t>
            </a:r>
          </a:p>
          <a:p>
            <a:endParaRPr lang="es-ES" dirty="0"/>
          </a:p>
          <a:p>
            <a:endParaRPr lang="es-ES" dirty="0" smtClean="0"/>
          </a:p>
          <a:p>
            <a:endParaRPr lang="es-ES" dirty="0"/>
          </a:p>
          <a:p>
            <a:endParaRPr lang="es-ES" dirty="0"/>
          </a:p>
        </p:txBody>
      </p:sp>
      <p:sp>
        <p:nvSpPr>
          <p:cNvPr id="4" name="3 Marcador de texto"/>
          <p:cNvSpPr>
            <a:spLocks noGrp="1"/>
          </p:cNvSpPr>
          <p:nvPr>
            <p:ph type="body" sz="quarter" idx="13"/>
          </p:nvPr>
        </p:nvSpPr>
        <p:spPr/>
        <p:txBody>
          <a:bodyPr/>
          <a:lstStyle/>
          <a:p>
            <a:r>
              <a:rPr lang="es-ES" dirty="0" smtClean="0"/>
              <a:t>Seleccionar los datos de un archivo Microsoft Excel</a:t>
            </a:r>
            <a:endParaRPr lang="es-ES" dirty="0"/>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04" y="2805292"/>
            <a:ext cx="7107549" cy="3786674"/>
          </a:xfrm>
          <a:prstGeom prst="rect">
            <a:avLst/>
          </a:prstGeom>
        </p:spPr>
      </p:pic>
    </p:spTree>
    <p:extLst>
      <p:ext uri="{BB962C8B-B14F-4D97-AF65-F5344CB8AC3E}">
        <p14:creationId xmlns:p14="http://schemas.microsoft.com/office/powerpoint/2010/main" val="10685004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30483"/>
            <a:ext cx="8224838" cy="2215991"/>
          </a:xfrm>
        </p:spPr>
        <p:txBody>
          <a:bodyPr/>
          <a:lstStyle/>
          <a:p>
            <a:r>
              <a:rPr lang="es-ES" dirty="0" smtClean="0"/>
              <a:t>Pasos:</a:t>
            </a:r>
          </a:p>
          <a:p>
            <a:pPr lvl="2"/>
            <a:r>
              <a:rPr lang="es-ES" dirty="0" smtClean="0"/>
              <a:t>Clicar “Seleccionar datos” en un conector ODBC u OLE DB.</a:t>
            </a:r>
          </a:p>
          <a:p>
            <a:pPr lvl="2"/>
            <a:r>
              <a:rPr lang="es-ES" dirty="0" smtClean="0"/>
              <a:t>Se abre el siguiente cuadro de diálogo:</a:t>
            </a:r>
          </a:p>
          <a:p>
            <a:pPr lvl="2"/>
            <a:endParaRPr lang="es-ES" dirty="0" smtClean="0"/>
          </a:p>
          <a:p>
            <a:endParaRPr lang="es-ES" dirty="0"/>
          </a:p>
          <a:p>
            <a:endParaRPr lang="es-ES" dirty="0" smtClean="0"/>
          </a:p>
          <a:p>
            <a:endParaRPr lang="es-ES" dirty="0"/>
          </a:p>
          <a:p>
            <a:endParaRPr lang="es-ES" dirty="0"/>
          </a:p>
        </p:txBody>
      </p:sp>
      <p:sp>
        <p:nvSpPr>
          <p:cNvPr id="4" name="3 Marcador de texto"/>
          <p:cNvSpPr>
            <a:spLocks noGrp="1"/>
          </p:cNvSpPr>
          <p:nvPr>
            <p:ph type="body" sz="quarter" idx="13"/>
          </p:nvPr>
        </p:nvSpPr>
        <p:spPr/>
        <p:txBody>
          <a:bodyPr/>
          <a:lstStyle/>
          <a:p>
            <a:r>
              <a:rPr lang="es-ES" dirty="0" smtClean="0"/>
              <a:t>Seleccionar los datos de una base de datos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20" y="2539102"/>
            <a:ext cx="7514714" cy="3998176"/>
          </a:xfrm>
          <a:prstGeom prst="rect">
            <a:avLst/>
          </a:prstGeom>
        </p:spPr>
      </p:pic>
    </p:spTree>
    <p:extLst>
      <p:ext uri="{BB962C8B-B14F-4D97-AF65-F5344CB8AC3E}">
        <p14:creationId xmlns:p14="http://schemas.microsoft.com/office/powerpoint/2010/main" val="23657902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30483"/>
            <a:ext cx="8224838" cy="3046988"/>
          </a:xfrm>
        </p:spPr>
        <p:txBody>
          <a:bodyPr/>
          <a:lstStyle/>
          <a:p>
            <a:r>
              <a:rPr lang="es-ES" dirty="0" smtClean="0"/>
              <a:t>Pasos:</a:t>
            </a:r>
          </a:p>
          <a:p>
            <a:pPr lvl="2"/>
            <a:r>
              <a:rPr lang="es-ES" dirty="0" smtClean="0"/>
              <a:t>Clicar “Seleccionar datos” en una conexión de Carpeta o Archivo web.</a:t>
            </a:r>
          </a:p>
          <a:p>
            <a:pPr lvl="2"/>
            <a:r>
              <a:rPr lang="es-ES" dirty="0" smtClean="0"/>
              <a:t>Seleccionar el KML que se desea cargar.</a:t>
            </a:r>
          </a:p>
          <a:p>
            <a:pPr lvl="2"/>
            <a:r>
              <a:rPr lang="es-ES" dirty="0" smtClean="0"/>
              <a:t>Deben existir datos de puntos o de área, sino aparecerá vacío (Importante: revisar la configuración del sistema [separadores . , ])</a:t>
            </a:r>
          </a:p>
          <a:p>
            <a:pPr lvl="2"/>
            <a:r>
              <a:rPr lang="es-ES" dirty="0" smtClean="0"/>
              <a:t>Se abre el siguiente cuadro de diálogo:</a:t>
            </a:r>
          </a:p>
          <a:p>
            <a:pPr lvl="2"/>
            <a:endParaRPr lang="es-ES" dirty="0" smtClean="0"/>
          </a:p>
          <a:p>
            <a:endParaRPr lang="es-ES" dirty="0"/>
          </a:p>
          <a:p>
            <a:endParaRPr lang="es-ES" dirty="0" smtClean="0"/>
          </a:p>
          <a:p>
            <a:endParaRPr lang="es-ES" dirty="0"/>
          </a:p>
          <a:p>
            <a:endParaRPr lang="es-ES" dirty="0"/>
          </a:p>
        </p:txBody>
      </p:sp>
      <p:sp>
        <p:nvSpPr>
          <p:cNvPr id="4" name="3 Marcador de texto"/>
          <p:cNvSpPr>
            <a:spLocks noGrp="1"/>
          </p:cNvSpPr>
          <p:nvPr>
            <p:ph type="body" sz="quarter" idx="13"/>
          </p:nvPr>
        </p:nvSpPr>
        <p:spPr/>
        <p:txBody>
          <a:bodyPr/>
          <a:lstStyle/>
          <a:p>
            <a:r>
              <a:rPr lang="es-ES" dirty="0" smtClean="0"/>
              <a:t>Seleccionar los datos de un archivo KML</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380" y="3330539"/>
            <a:ext cx="5936774" cy="3159228"/>
          </a:xfrm>
          <a:prstGeom prst="rect">
            <a:avLst/>
          </a:prstGeom>
        </p:spPr>
      </p:pic>
    </p:spTree>
    <p:extLst>
      <p:ext uri="{BB962C8B-B14F-4D97-AF65-F5344CB8AC3E}">
        <p14:creationId xmlns:p14="http://schemas.microsoft.com/office/powerpoint/2010/main" val="42926764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726018"/>
            <a:ext cx="8224838" cy="4633839"/>
          </a:xfrm>
        </p:spPr>
        <p:txBody>
          <a:bodyPr/>
          <a:lstStyle/>
          <a:p>
            <a:pPr lvl="1"/>
            <a:r>
              <a:rPr lang="es-ES" dirty="0" smtClean="0"/>
              <a:t>Sintaxis para hacer referencia a un archivo:</a:t>
            </a:r>
          </a:p>
          <a:p>
            <a:pPr lvl="2"/>
            <a:r>
              <a:rPr lang="es-ES" i="1" dirty="0"/>
              <a:t>'</a:t>
            </a:r>
            <a:r>
              <a:rPr lang="es-ES" i="1" dirty="0" err="1"/>
              <a:t>lib</a:t>
            </a:r>
            <a:r>
              <a:rPr lang="es-ES" i="1" dirty="0"/>
              <a:t>://(nombre_conexión)/(nombre_archivo_incluida_ruta)'</a:t>
            </a:r>
            <a:endParaRPr lang="es-ES" dirty="0" smtClean="0"/>
          </a:p>
          <a:p>
            <a:pPr lvl="1"/>
            <a:endParaRPr lang="es-ES" dirty="0" smtClean="0"/>
          </a:p>
          <a:p>
            <a:pPr lvl="1"/>
            <a:r>
              <a:rPr lang="es-ES" dirty="0" smtClean="0"/>
              <a:t>Ejemplos:</a:t>
            </a:r>
          </a:p>
          <a:p>
            <a:pPr lvl="1"/>
            <a:endParaRPr lang="es-ES" dirty="0" smtClean="0"/>
          </a:p>
          <a:p>
            <a:pPr lvl="2"/>
            <a:r>
              <a:rPr lang="es-ES" dirty="0" smtClean="0"/>
              <a:t>Cargar un archivo desde una conexión de datos de carpeta:</a:t>
            </a:r>
          </a:p>
          <a:p>
            <a:pPr marL="571500" lvl="3" indent="0">
              <a:buNone/>
            </a:pPr>
            <a:r>
              <a:rPr lang="es-ES" i="1" dirty="0" smtClean="0"/>
              <a:t>	LOAD </a:t>
            </a:r>
            <a:r>
              <a:rPr lang="es-ES" i="1" dirty="0"/>
              <a:t>* FROM 'lib://MyData/orders.csv';</a:t>
            </a:r>
            <a:endParaRPr lang="es-ES" i="1" dirty="0" smtClean="0"/>
          </a:p>
          <a:p>
            <a:pPr lvl="2"/>
            <a:r>
              <a:rPr lang="es-ES" dirty="0" smtClean="0"/>
              <a:t>Cargar un archivo desde una subcarpeta:</a:t>
            </a:r>
          </a:p>
          <a:p>
            <a:pPr marL="571500" lvl="3" indent="0">
              <a:buNone/>
            </a:pPr>
            <a:r>
              <a:rPr lang="es-ES" i="1" dirty="0" smtClean="0"/>
              <a:t>	LOAD </a:t>
            </a:r>
            <a:r>
              <a:rPr lang="es-ES" i="1" dirty="0"/>
              <a:t>* FROM 'lib://</a:t>
            </a:r>
            <a:r>
              <a:rPr lang="es-ES" i="1" dirty="0" err="1" smtClean="0"/>
              <a:t>DataSource</a:t>
            </a:r>
            <a:r>
              <a:rPr lang="es-ES" i="1" dirty="0" smtClean="0"/>
              <a:t>/</a:t>
            </a:r>
            <a:r>
              <a:rPr lang="es-ES" i="1" dirty="0" err="1" smtClean="0"/>
              <a:t>Customers</a:t>
            </a:r>
            <a:r>
              <a:rPr lang="es-ES" i="1" dirty="0" smtClean="0"/>
              <a:t>\cust.txt</a:t>
            </a:r>
            <a:r>
              <a:rPr lang="es-ES" i="1" dirty="0"/>
              <a:t>';</a:t>
            </a:r>
            <a:endParaRPr lang="es-ES" i="1" dirty="0" smtClean="0"/>
          </a:p>
          <a:p>
            <a:pPr lvl="2"/>
            <a:r>
              <a:rPr lang="es-ES" dirty="0" smtClean="0"/>
              <a:t>Cargar desde un archivo web:</a:t>
            </a:r>
          </a:p>
          <a:p>
            <a:pPr marL="571500" lvl="3" indent="0">
              <a:buNone/>
            </a:pPr>
            <a:r>
              <a:rPr lang="en-US" i="1" dirty="0" smtClean="0"/>
              <a:t>	LOAD </a:t>
            </a:r>
            <a:r>
              <a:rPr lang="en-US" i="1" dirty="0"/>
              <a:t>* FROM 'lib://PublicData' (html, table is @1);</a:t>
            </a:r>
            <a:endParaRPr lang="es-ES" i="1" dirty="0" smtClean="0"/>
          </a:p>
          <a:p>
            <a:pPr lvl="2"/>
            <a:r>
              <a:rPr lang="es-ES" dirty="0" smtClean="0"/>
              <a:t>Cargar desde una base de datos: </a:t>
            </a:r>
          </a:p>
          <a:p>
            <a:pPr marL="850900" lvl="4" indent="0">
              <a:buNone/>
            </a:pPr>
            <a:r>
              <a:rPr lang="en-US" i="1" dirty="0"/>
              <a:t>	</a:t>
            </a:r>
            <a:r>
              <a:rPr lang="en-US" i="1" dirty="0" smtClean="0"/>
              <a:t>LIB </a:t>
            </a:r>
            <a:r>
              <a:rPr lang="en-US" i="1" dirty="0"/>
              <a:t>CONNECT TO 'MyDataSource';</a:t>
            </a:r>
          </a:p>
          <a:p>
            <a:pPr marL="571500" lvl="3" indent="0">
              <a:buNone/>
            </a:pPr>
            <a:r>
              <a:rPr lang="en-US" i="1" dirty="0"/>
              <a:t>	</a:t>
            </a:r>
            <a:r>
              <a:rPr lang="en-US" i="1" dirty="0" smtClean="0"/>
              <a:t>LOAD </a:t>
            </a:r>
            <a:r>
              <a:rPr lang="en-US" i="1" dirty="0"/>
              <a:t>*;</a:t>
            </a:r>
          </a:p>
          <a:p>
            <a:pPr marL="0" indent="0">
              <a:buNone/>
            </a:pPr>
            <a:r>
              <a:rPr lang="en-US" i="1" dirty="0"/>
              <a:t>	</a:t>
            </a:r>
            <a:r>
              <a:rPr lang="en-US" i="1" dirty="0" smtClean="0"/>
              <a:t>SQL </a:t>
            </a:r>
            <a:r>
              <a:rPr lang="en-US" i="1" dirty="0"/>
              <a:t>SELECT * FROM `Sales_data`;</a:t>
            </a:r>
          </a:p>
          <a:p>
            <a:pPr lvl="3"/>
            <a:endParaRPr lang="es-ES" dirty="0" smtClean="0"/>
          </a:p>
          <a:p>
            <a:endParaRPr lang="es-ES" dirty="0"/>
          </a:p>
          <a:p>
            <a:endParaRPr lang="es-ES" dirty="0" smtClean="0"/>
          </a:p>
          <a:p>
            <a:endParaRPr lang="es-ES" dirty="0"/>
          </a:p>
          <a:p>
            <a:endParaRPr lang="es-ES" dirty="0"/>
          </a:p>
        </p:txBody>
      </p:sp>
      <p:sp>
        <p:nvSpPr>
          <p:cNvPr id="4" name="3 Marcador de texto"/>
          <p:cNvSpPr>
            <a:spLocks noGrp="1"/>
          </p:cNvSpPr>
          <p:nvPr>
            <p:ph type="body" sz="quarter" idx="13"/>
          </p:nvPr>
        </p:nvSpPr>
        <p:spPr>
          <a:xfrm>
            <a:off x="481012" y="1270452"/>
            <a:ext cx="8224838" cy="276999"/>
          </a:xfrm>
        </p:spPr>
        <p:txBody>
          <a:bodyPr/>
          <a:lstStyle/>
          <a:p>
            <a:r>
              <a:rPr lang="es-ES" dirty="0"/>
              <a:t>Referencia a una conexión de datos en el </a:t>
            </a:r>
            <a:r>
              <a:rPr lang="es-ES" dirty="0" smtClean="0"/>
              <a:t>script</a:t>
            </a:r>
            <a:endParaRPr lang="es-ES" dirty="0"/>
          </a:p>
        </p:txBody>
      </p:sp>
    </p:spTree>
    <p:extLst>
      <p:ext uri="{BB962C8B-B14F-4D97-AF65-F5344CB8AC3E}">
        <p14:creationId xmlns:p14="http://schemas.microsoft.com/office/powerpoint/2010/main" val="11820332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971675"/>
            <a:ext cx="8224838" cy="1938992"/>
          </a:xfrm>
        </p:spPr>
        <p:txBody>
          <a:bodyPr/>
          <a:lstStyle/>
          <a:p>
            <a:r>
              <a:rPr lang="es-ES" dirty="0" smtClean="0"/>
              <a:t>Se pueden realizar cambios manuales en las sentencias LOAD/SELECT generadas mediante la selección de datos o introducir nuevo código en el script.</a:t>
            </a:r>
          </a:p>
          <a:p>
            <a:endParaRPr lang="es-ES" dirty="0"/>
          </a:p>
          <a:p>
            <a:r>
              <a:rPr lang="es-ES" dirty="0" smtClean="0"/>
              <a:t>Hay que usar la sintaxis propia de </a:t>
            </a:r>
            <a:r>
              <a:rPr lang="es-ES" dirty="0" err="1" smtClean="0"/>
              <a:t>Qlik</a:t>
            </a:r>
            <a:r>
              <a:rPr lang="es-ES" dirty="0" smtClean="0"/>
              <a:t> </a:t>
            </a:r>
            <a:r>
              <a:rPr lang="es-ES" dirty="0" err="1" smtClean="0"/>
              <a:t>Sense</a:t>
            </a:r>
            <a:r>
              <a:rPr lang="es-ES" dirty="0" smtClean="0"/>
              <a:t>.</a:t>
            </a:r>
          </a:p>
          <a:p>
            <a:pPr lvl="2"/>
            <a:r>
              <a:rPr lang="es-ES" dirty="0" smtClean="0"/>
              <a:t>Los comentarios se resaltan en verde </a:t>
            </a:r>
            <a:r>
              <a:rPr lang="es-ES" dirty="0" smtClean="0">
                <a:sym typeface="Wingdings" panose="05000000000000000000" pitchFamily="2" charset="2"/>
              </a:rPr>
              <a:t> líneas precedidas de //</a:t>
            </a:r>
          </a:p>
          <a:p>
            <a:pPr lvl="2"/>
            <a:r>
              <a:rPr lang="es-ES" dirty="0" smtClean="0">
                <a:sym typeface="Wingdings" panose="05000000000000000000" pitchFamily="2" charset="2"/>
              </a:rPr>
              <a:t>Las palabras clave se resaltan en azul.</a:t>
            </a:r>
          </a:p>
        </p:txBody>
      </p:sp>
      <p:sp>
        <p:nvSpPr>
          <p:cNvPr id="4" name="3 Marcador de texto"/>
          <p:cNvSpPr>
            <a:spLocks noGrp="1"/>
          </p:cNvSpPr>
          <p:nvPr>
            <p:ph type="body" sz="quarter" idx="13"/>
          </p:nvPr>
        </p:nvSpPr>
        <p:spPr/>
        <p:txBody>
          <a:bodyPr/>
          <a:lstStyle/>
          <a:p>
            <a:r>
              <a:rPr lang="es-ES" dirty="0" smtClean="0"/>
              <a:t>Editar script de datos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7921" y="3907598"/>
            <a:ext cx="3476191" cy="2352381"/>
          </a:xfrm>
          <a:prstGeom prst="rect">
            <a:avLst/>
          </a:prstGeom>
        </p:spPr>
      </p:pic>
      <p:sp>
        <p:nvSpPr>
          <p:cNvPr id="6" name="2 Marcador de texto"/>
          <p:cNvSpPr txBox="1">
            <a:spLocks/>
          </p:cNvSpPr>
          <p:nvPr/>
        </p:nvSpPr>
        <p:spPr bwMode="gray">
          <a:xfrm>
            <a:off x="451158" y="4114292"/>
            <a:ext cx="4921227" cy="193899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lvl="1"/>
            <a:r>
              <a:rPr lang="es-ES" dirty="0" smtClean="0">
                <a:sym typeface="Wingdings" panose="05000000000000000000" pitchFamily="2" charset="2"/>
              </a:rPr>
              <a:t>El script se puede dividir en secciones para organizar la estructura.</a:t>
            </a:r>
          </a:p>
          <a:p>
            <a:pPr lvl="2"/>
            <a:r>
              <a:rPr lang="es-ES" dirty="0" smtClean="0"/>
              <a:t>Se </a:t>
            </a:r>
            <a:r>
              <a:rPr lang="es-ES" dirty="0"/>
              <a:t>ejecutan en orden secuencial: de arriba a abajo.</a:t>
            </a:r>
          </a:p>
          <a:p>
            <a:pPr lvl="2"/>
            <a:r>
              <a:rPr lang="es-ES" dirty="0" smtClean="0">
                <a:sym typeface="Wingdings" panose="05000000000000000000" pitchFamily="2" charset="2"/>
              </a:rPr>
              <a:t>Se pueden crear, eliminar, renombrar y reubicar.</a:t>
            </a:r>
          </a:p>
          <a:p>
            <a:pPr lvl="1"/>
            <a:endParaRPr lang="es-ES" dirty="0"/>
          </a:p>
        </p:txBody>
      </p:sp>
    </p:spTree>
    <p:extLst>
      <p:ext uri="{BB962C8B-B14F-4D97-AF65-F5344CB8AC3E}">
        <p14:creationId xmlns:p14="http://schemas.microsoft.com/office/powerpoint/2010/main" val="33830418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589538"/>
            <a:ext cx="8224838" cy="5201424"/>
          </a:xfrm>
        </p:spPr>
        <p:txBody>
          <a:bodyPr/>
          <a:lstStyle/>
          <a:p>
            <a:r>
              <a:rPr lang="es-ES" sz="1600" b="1" dirty="0" smtClean="0"/>
              <a:t>LOAD precedente</a:t>
            </a:r>
          </a:p>
          <a:p>
            <a:pPr lvl="2"/>
            <a:r>
              <a:rPr lang="es-ES" sz="1600" dirty="0" smtClean="0"/>
              <a:t>Cuando se cargan datos de una DDBB mediante una sentencia SELECT, no se pueden transformar los datos o hacer cálculos en esa sentencia.</a:t>
            </a:r>
          </a:p>
          <a:p>
            <a:pPr lvl="2"/>
            <a:r>
              <a:rPr lang="es-ES" sz="1600" dirty="0" smtClean="0"/>
              <a:t>Solución: añadir un LOAD antes del SELECT:</a:t>
            </a:r>
          </a:p>
          <a:p>
            <a:pPr marL="571500" lvl="3" indent="0">
              <a:buNone/>
            </a:pPr>
            <a:r>
              <a:rPr lang="en-US" sz="1600" dirty="0" smtClean="0"/>
              <a:t>	</a:t>
            </a:r>
            <a:r>
              <a:rPr lang="en-US" sz="1600" i="1" dirty="0" smtClean="0"/>
              <a:t>LOAD </a:t>
            </a:r>
            <a:r>
              <a:rPr lang="en-US" sz="1600" i="1" dirty="0"/>
              <a:t>Date#(OrderDate,’YYYYMMDD’) as OrderDate;</a:t>
            </a:r>
          </a:p>
          <a:p>
            <a:pPr marL="571500" lvl="3" indent="0">
              <a:buNone/>
            </a:pPr>
            <a:r>
              <a:rPr lang="en-US" sz="1600" i="1" dirty="0" smtClean="0"/>
              <a:t>	SQL </a:t>
            </a:r>
            <a:r>
              <a:rPr lang="en-US" sz="1600" i="1" dirty="0"/>
              <a:t>SELECT OrderDate FROM … </a:t>
            </a:r>
            <a:r>
              <a:rPr lang="en-US" sz="1600" i="1" dirty="0" smtClean="0"/>
              <a:t>;</a:t>
            </a:r>
            <a:endParaRPr lang="es-ES" sz="1600" dirty="0" smtClean="0"/>
          </a:p>
          <a:p>
            <a:endParaRPr lang="es-ES" sz="1600" dirty="0" smtClean="0"/>
          </a:p>
          <a:p>
            <a:r>
              <a:rPr lang="es-ES" sz="1600" b="1" dirty="0" err="1" smtClean="0"/>
              <a:t>Resident</a:t>
            </a:r>
            <a:r>
              <a:rPr lang="es-ES" sz="1600" b="1" dirty="0" smtClean="0"/>
              <a:t> LOAD</a:t>
            </a:r>
          </a:p>
          <a:p>
            <a:pPr lvl="2"/>
            <a:r>
              <a:rPr lang="es-ES" sz="1600" dirty="0" smtClean="0"/>
              <a:t>Para cargar datos de una tabla previamente cargada.</a:t>
            </a:r>
          </a:p>
          <a:p>
            <a:pPr lvl="2"/>
            <a:r>
              <a:rPr lang="es-ES" sz="1600" dirty="0" smtClean="0"/>
              <a:t>Útil para realizar cálculos a posteriori (tablas temporales).</a:t>
            </a:r>
          </a:p>
          <a:p>
            <a:pPr marL="571500" lvl="3" indent="0">
              <a:buNone/>
            </a:pPr>
            <a:r>
              <a:rPr lang="es-ES" sz="1600" dirty="0" smtClean="0"/>
              <a:t>	</a:t>
            </a:r>
            <a:r>
              <a:rPr lang="es-ES" sz="1600" i="1" dirty="0" err="1" smtClean="0"/>
              <a:t>TableName</a:t>
            </a:r>
            <a:r>
              <a:rPr lang="es-ES" sz="1600" i="1" dirty="0" smtClean="0"/>
              <a:t>:</a:t>
            </a:r>
            <a:r>
              <a:rPr lang="es-ES" sz="1600" i="1" dirty="0"/>
              <a:t>	</a:t>
            </a:r>
            <a:endParaRPr lang="es-ES" sz="1600" i="1" dirty="0" smtClean="0"/>
          </a:p>
          <a:p>
            <a:pPr marL="571500" lvl="3" indent="0">
              <a:buNone/>
            </a:pPr>
            <a:r>
              <a:rPr lang="en-US" sz="1600" i="1" dirty="0" smtClean="0"/>
              <a:t>	LOAD field1, field2, </a:t>
            </a:r>
            <a:r>
              <a:rPr lang="en-US" sz="1600" i="1" dirty="0" err="1" smtClean="0"/>
              <a:t>fieldX</a:t>
            </a:r>
            <a:r>
              <a:rPr lang="en-US" sz="1600" i="1" dirty="0" smtClean="0"/>
              <a:t> as </a:t>
            </a:r>
            <a:r>
              <a:rPr lang="en-US" sz="1600" i="1" dirty="0" err="1" smtClean="0"/>
              <a:t>NewFiled</a:t>
            </a:r>
            <a:endParaRPr lang="en-US" sz="1600" i="1" dirty="0" smtClean="0"/>
          </a:p>
          <a:p>
            <a:pPr marL="571500" lvl="3" indent="0">
              <a:buNone/>
            </a:pPr>
            <a:r>
              <a:rPr lang="en-US" sz="1600" i="1" dirty="0"/>
              <a:t>	</a:t>
            </a:r>
            <a:r>
              <a:rPr lang="en-US" sz="1600" i="1" dirty="0" smtClean="0"/>
              <a:t>Resident </a:t>
            </a:r>
            <a:r>
              <a:rPr lang="en-US" sz="1600" i="1" dirty="0" err="1" smtClean="0"/>
              <a:t>PreTableName</a:t>
            </a:r>
            <a:r>
              <a:rPr lang="en-US" sz="1600" i="1" dirty="0" smtClean="0"/>
              <a:t>;</a:t>
            </a:r>
            <a:endParaRPr lang="es-ES" sz="1600" i="1" dirty="0"/>
          </a:p>
          <a:p>
            <a:endParaRPr lang="es-ES" sz="1600" dirty="0"/>
          </a:p>
          <a:p>
            <a:r>
              <a:rPr lang="es-ES" sz="1600" dirty="0"/>
              <a:t>¿Resident o LOAD precedente</a:t>
            </a:r>
            <a:r>
              <a:rPr lang="es-ES" sz="1600" dirty="0" smtClean="0"/>
              <a:t>? </a:t>
            </a:r>
            <a:r>
              <a:rPr lang="es-ES" sz="1600" dirty="0" smtClean="0">
                <a:sym typeface="Wingdings" panose="05000000000000000000" pitchFamily="2" charset="2"/>
              </a:rPr>
              <a:t> En la mayoría de los casos dan el mismo resultado.</a:t>
            </a:r>
          </a:p>
          <a:p>
            <a:pPr lvl="2"/>
            <a:r>
              <a:rPr lang="es-ES" sz="1600" dirty="0" smtClean="0">
                <a:sym typeface="Wingdings" panose="05000000000000000000" pitchFamily="2" charset="2"/>
              </a:rPr>
              <a:t>Uso obligado de </a:t>
            </a:r>
            <a:r>
              <a:rPr lang="es-ES" sz="1600" dirty="0" err="1" smtClean="0">
                <a:sym typeface="Wingdings" panose="05000000000000000000" pitchFamily="2" charset="2"/>
              </a:rPr>
              <a:t>Resident</a:t>
            </a:r>
            <a:r>
              <a:rPr lang="es-ES" sz="1600" dirty="0" smtClean="0">
                <a:sym typeface="Wingdings" panose="05000000000000000000" pitchFamily="2" charset="2"/>
              </a:rPr>
              <a:t> LOAD:</a:t>
            </a:r>
            <a:endParaRPr lang="es-ES" sz="1600" dirty="0"/>
          </a:p>
          <a:p>
            <a:pPr lvl="3"/>
            <a:r>
              <a:rPr lang="es-ES" sz="1600" dirty="0" smtClean="0"/>
              <a:t>Si se </a:t>
            </a:r>
            <a:r>
              <a:rPr lang="es-ES" sz="1600" dirty="0"/>
              <a:t>desea usar la cláusula Order_by para ordenar los registros antes de procesar la sentencia LOAD</a:t>
            </a:r>
            <a:r>
              <a:rPr lang="es-ES" sz="1600" dirty="0" smtClean="0"/>
              <a:t>.</a:t>
            </a:r>
          </a:p>
          <a:p>
            <a:pPr lvl="3"/>
            <a:r>
              <a:rPr lang="es-ES" sz="1600" dirty="0"/>
              <a:t>Si </a:t>
            </a:r>
            <a:r>
              <a:rPr lang="es-ES" sz="1600" dirty="0" smtClean="0"/>
              <a:t>se desea </a:t>
            </a:r>
            <a:r>
              <a:rPr lang="es-ES" sz="1600" dirty="0"/>
              <a:t>usar cualquiera de los siguientes prefijos, en los casos en que no se admite la LOAD precedente</a:t>
            </a:r>
            <a:r>
              <a:rPr lang="es-ES" sz="1600" dirty="0" smtClean="0"/>
              <a:t>: </a:t>
            </a:r>
            <a:r>
              <a:rPr lang="es-ES" sz="1600" dirty="0" err="1" smtClean="0"/>
              <a:t>Crosstable</a:t>
            </a:r>
            <a:r>
              <a:rPr lang="es-ES" sz="1600" dirty="0" smtClean="0"/>
              <a:t>, </a:t>
            </a:r>
            <a:r>
              <a:rPr lang="es-ES" sz="1600" dirty="0" err="1" smtClean="0"/>
              <a:t>Join</a:t>
            </a:r>
            <a:r>
              <a:rPr lang="es-ES" sz="1600" dirty="0" smtClean="0"/>
              <a:t> e </a:t>
            </a:r>
            <a:r>
              <a:rPr lang="es-ES" sz="1600" dirty="0" err="1" smtClean="0"/>
              <a:t>Intervalmatch</a:t>
            </a:r>
            <a:r>
              <a:rPr lang="es-ES" sz="1600" dirty="0" smtClean="0"/>
              <a:t>.</a:t>
            </a:r>
            <a:endParaRPr lang="es-ES" sz="1600" dirty="0"/>
          </a:p>
          <a:p>
            <a:pPr lvl="2"/>
            <a:endParaRPr lang="es-ES" dirty="0" smtClean="0"/>
          </a:p>
        </p:txBody>
      </p:sp>
      <p:sp>
        <p:nvSpPr>
          <p:cNvPr id="4" name="3 Marcador de texto"/>
          <p:cNvSpPr>
            <a:spLocks noGrp="1"/>
          </p:cNvSpPr>
          <p:nvPr>
            <p:ph type="body" sz="quarter" idx="13"/>
          </p:nvPr>
        </p:nvSpPr>
        <p:spPr/>
        <p:txBody>
          <a:bodyPr/>
          <a:lstStyle/>
          <a:p>
            <a:r>
              <a:rPr lang="es-ES" dirty="0" smtClean="0"/>
              <a:t>Transformación de datos en el script</a:t>
            </a:r>
            <a:endParaRPr lang="es-ES" dirty="0"/>
          </a:p>
        </p:txBody>
      </p:sp>
    </p:spTree>
    <p:extLst>
      <p:ext uri="{BB962C8B-B14F-4D97-AF65-F5344CB8AC3E}">
        <p14:creationId xmlns:p14="http://schemas.microsoft.com/office/powerpoint/2010/main" val="35401287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589539"/>
            <a:ext cx="8224838" cy="5170646"/>
          </a:xfrm>
        </p:spPr>
        <p:txBody>
          <a:bodyPr/>
          <a:lstStyle/>
          <a:p>
            <a:r>
              <a:rPr lang="es-ES" sz="1600" b="1" dirty="0" smtClean="0"/>
              <a:t>Concatenación de tablas</a:t>
            </a:r>
          </a:p>
          <a:p>
            <a:pPr lvl="2"/>
            <a:r>
              <a:rPr lang="es-ES" sz="1600" dirty="0" err="1" smtClean="0"/>
              <a:t>Qlik</a:t>
            </a:r>
            <a:r>
              <a:rPr lang="es-ES" sz="1600" dirty="0" smtClean="0"/>
              <a:t> concatena dos o más tablas en una sola de forma automática si los nombres de los campos y el número de campos son exactamente iguales.</a:t>
            </a:r>
          </a:p>
          <a:p>
            <a:pPr marL="571500" lvl="3" indent="0">
              <a:buNone/>
            </a:pPr>
            <a:r>
              <a:rPr lang="en-US" sz="1600" dirty="0" smtClean="0"/>
              <a:t>	LOAD </a:t>
            </a:r>
            <a:r>
              <a:rPr lang="en-US" sz="1600" dirty="0"/>
              <a:t>a, b, c from </a:t>
            </a:r>
            <a:r>
              <a:rPr lang="en-US" sz="1600" dirty="0" smtClean="0"/>
              <a:t>file1.csv</a:t>
            </a:r>
            <a:r>
              <a:rPr lang="en-US" sz="1600" dirty="0"/>
              <a:t>;</a:t>
            </a:r>
          </a:p>
          <a:p>
            <a:pPr marL="850900" lvl="4" indent="0">
              <a:buNone/>
            </a:pPr>
            <a:r>
              <a:rPr lang="en-US" sz="1600" dirty="0" smtClean="0"/>
              <a:t> LOAD </a:t>
            </a:r>
            <a:r>
              <a:rPr lang="en-US" sz="1600" dirty="0"/>
              <a:t>a, c, b from </a:t>
            </a:r>
            <a:r>
              <a:rPr lang="en-US" sz="1600" dirty="0" smtClean="0"/>
              <a:t>file2.csv;</a:t>
            </a:r>
          </a:p>
          <a:p>
            <a:pPr lvl="3"/>
            <a:r>
              <a:rPr lang="en-US" sz="1600" dirty="0" smtClean="0"/>
              <a:t>La </a:t>
            </a:r>
            <a:r>
              <a:rPr lang="en-US" sz="1600" dirty="0" err="1" smtClean="0"/>
              <a:t>tabla</a:t>
            </a:r>
            <a:r>
              <a:rPr lang="en-US" sz="1600" dirty="0" smtClean="0"/>
              <a:t> </a:t>
            </a:r>
            <a:r>
              <a:rPr lang="en-US" sz="1600" dirty="0" err="1" smtClean="0"/>
              <a:t>resultante</a:t>
            </a:r>
            <a:r>
              <a:rPr lang="en-US" sz="1600" dirty="0" smtClean="0"/>
              <a:t> </a:t>
            </a:r>
            <a:r>
              <a:rPr lang="en-US" sz="1600" dirty="0" err="1" smtClean="0"/>
              <a:t>contiene</a:t>
            </a:r>
            <a:r>
              <a:rPr lang="en-US" sz="1600" dirty="0" smtClean="0"/>
              <a:t> </a:t>
            </a:r>
            <a:r>
              <a:rPr lang="en-US" sz="1600" dirty="0" err="1" smtClean="0"/>
              <a:t>los</a:t>
            </a:r>
            <a:r>
              <a:rPr lang="en-US" sz="1600" dirty="0" smtClean="0"/>
              <a:t> </a:t>
            </a:r>
            <a:r>
              <a:rPr lang="en-US" sz="1600" dirty="0" err="1" smtClean="0"/>
              <a:t>campos</a:t>
            </a:r>
            <a:r>
              <a:rPr lang="en-US" sz="1600" dirty="0" smtClean="0"/>
              <a:t> a, b y c y </a:t>
            </a:r>
            <a:r>
              <a:rPr lang="en-US" sz="1600" dirty="0" err="1" smtClean="0"/>
              <a:t>los</a:t>
            </a:r>
            <a:r>
              <a:rPr lang="en-US" sz="1600" dirty="0" smtClean="0"/>
              <a:t> </a:t>
            </a:r>
            <a:r>
              <a:rPr lang="en-US" sz="1600" dirty="0" err="1" smtClean="0"/>
              <a:t>registros</a:t>
            </a:r>
            <a:r>
              <a:rPr lang="en-US" sz="1600" dirty="0" smtClean="0"/>
              <a:t> de las dos </a:t>
            </a:r>
            <a:r>
              <a:rPr lang="en-US" sz="1600" dirty="0" err="1" smtClean="0"/>
              <a:t>tablas</a:t>
            </a:r>
            <a:r>
              <a:rPr lang="en-US" sz="1600" dirty="0" smtClean="0"/>
              <a:t>.</a:t>
            </a:r>
            <a:endParaRPr lang="es-ES" sz="1600" dirty="0" smtClean="0"/>
          </a:p>
          <a:p>
            <a:pPr lvl="2"/>
            <a:r>
              <a:rPr lang="es-ES" sz="1600" dirty="0" smtClean="0"/>
              <a:t>Concatenación forzada:</a:t>
            </a:r>
          </a:p>
          <a:p>
            <a:pPr lvl="3"/>
            <a:r>
              <a:rPr lang="es-ES" sz="1600" dirty="0" smtClean="0"/>
              <a:t>Si las tablas no tienen exactamente el mismo conjunto de campos pero se quieren concatenar.</a:t>
            </a:r>
          </a:p>
          <a:p>
            <a:pPr lvl="3"/>
            <a:r>
              <a:rPr lang="es-ES" sz="1600" dirty="0" smtClean="0"/>
              <a:t>Prefijo </a:t>
            </a:r>
            <a:r>
              <a:rPr lang="es-ES" sz="1600" b="1" dirty="0" err="1" smtClean="0"/>
              <a:t>Concatenate</a:t>
            </a:r>
            <a:endParaRPr lang="es-ES" sz="1600" b="1" dirty="0" smtClean="0"/>
          </a:p>
          <a:p>
            <a:pPr marL="850900" lvl="4" indent="0">
              <a:buNone/>
            </a:pPr>
            <a:r>
              <a:rPr lang="en-US" sz="1600" dirty="0" smtClean="0"/>
              <a:t> </a:t>
            </a:r>
            <a:r>
              <a:rPr lang="en-US" sz="1600" i="1" dirty="0" smtClean="0"/>
              <a:t>tab1</a:t>
            </a:r>
            <a:r>
              <a:rPr lang="en-US" sz="1600" i="1" dirty="0"/>
              <a:t>:</a:t>
            </a:r>
          </a:p>
          <a:p>
            <a:pPr marL="571500" lvl="3" indent="0">
              <a:buNone/>
            </a:pPr>
            <a:r>
              <a:rPr lang="en-US" sz="1600" i="1" dirty="0" smtClean="0"/>
              <a:t>	LOAD </a:t>
            </a:r>
            <a:r>
              <a:rPr lang="en-US" sz="1600" i="1" dirty="0" err="1" smtClean="0"/>
              <a:t>a,b,c</a:t>
            </a:r>
            <a:r>
              <a:rPr lang="en-US" sz="1600" i="1" dirty="0" smtClean="0"/>
              <a:t> </a:t>
            </a:r>
            <a:r>
              <a:rPr lang="en-US" sz="1600" i="1" dirty="0"/>
              <a:t>From file1.csv;</a:t>
            </a:r>
          </a:p>
          <a:p>
            <a:pPr marL="571500" lvl="3" indent="0">
              <a:buNone/>
            </a:pPr>
            <a:r>
              <a:rPr lang="en-US" sz="1600" i="1" dirty="0" smtClean="0"/>
              <a:t>	concatenate </a:t>
            </a:r>
            <a:r>
              <a:rPr lang="en-US" sz="1600" i="1" dirty="0"/>
              <a:t>(tab1) LOAD </a:t>
            </a:r>
            <a:r>
              <a:rPr lang="en-US" sz="1600" i="1" dirty="0" err="1" smtClean="0"/>
              <a:t>a,c</a:t>
            </a:r>
            <a:r>
              <a:rPr lang="en-US" sz="1600" i="1" dirty="0" smtClean="0"/>
              <a:t> </a:t>
            </a:r>
            <a:r>
              <a:rPr lang="en-US" sz="1600" i="1" dirty="0"/>
              <a:t>From </a:t>
            </a:r>
            <a:r>
              <a:rPr lang="en-US" sz="1600" i="1" dirty="0" smtClean="0"/>
              <a:t>file2.csv;</a:t>
            </a:r>
          </a:p>
          <a:p>
            <a:pPr lvl="3"/>
            <a:r>
              <a:rPr lang="en-US" sz="1600" dirty="0" smtClean="0"/>
              <a:t>La </a:t>
            </a:r>
            <a:r>
              <a:rPr lang="en-US" sz="1600" dirty="0" err="1" smtClean="0"/>
              <a:t>tabla</a:t>
            </a:r>
            <a:r>
              <a:rPr lang="en-US" sz="1600" dirty="0" smtClean="0"/>
              <a:t> </a:t>
            </a:r>
            <a:r>
              <a:rPr lang="en-US" sz="1600" dirty="0" err="1" smtClean="0"/>
              <a:t>resultado</a:t>
            </a:r>
            <a:r>
              <a:rPr lang="en-US" sz="1600" dirty="0" smtClean="0"/>
              <a:t> </a:t>
            </a:r>
            <a:r>
              <a:rPr lang="en-US" sz="1600" dirty="0" err="1" smtClean="0"/>
              <a:t>contiene</a:t>
            </a:r>
            <a:r>
              <a:rPr lang="en-US" sz="1600" dirty="0" smtClean="0"/>
              <a:t> </a:t>
            </a:r>
            <a:r>
              <a:rPr lang="en-US" sz="1600" dirty="0" err="1" smtClean="0"/>
              <a:t>los</a:t>
            </a:r>
            <a:r>
              <a:rPr lang="en-US" sz="1600" dirty="0" smtClean="0"/>
              <a:t> </a:t>
            </a:r>
            <a:r>
              <a:rPr lang="en-US" sz="1600" dirty="0" err="1" smtClean="0"/>
              <a:t>campos</a:t>
            </a:r>
            <a:r>
              <a:rPr lang="en-US" sz="1600" dirty="0" smtClean="0"/>
              <a:t> a, b y c y </a:t>
            </a:r>
            <a:r>
              <a:rPr lang="en-US" sz="1600" dirty="0" err="1" smtClean="0"/>
              <a:t>los</a:t>
            </a:r>
            <a:r>
              <a:rPr lang="en-US" sz="1600" dirty="0" smtClean="0"/>
              <a:t> </a:t>
            </a:r>
            <a:r>
              <a:rPr lang="en-US" sz="1600" dirty="0" err="1" smtClean="0"/>
              <a:t>registros</a:t>
            </a:r>
            <a:r>
              <a:rPr lang="en-US" sz="1600" dirty="0" smtClean="0"/>
              <a:t> de </a:t>
            </a:r>
            <a:r>
              <a:rPr lang="en-US" sz="1600" dirty="0" err="1" smtClean="0"/>
              <a:t>ambas</a:t>
            </a:r>
            <a:r>
              <a:rPr lang="en-US" sz="1600" dirty="0"/>
              <a:t>;</a:t>
            </a:r>
            <a:r>
              <a:rPr lang="en-US" sz="1600" dirty="0" smtClean="0"/>
              <a:t> para </a:t>
            </a:r>
            <a:r>
              <a:rPr lang="en-US" sz="1600" dirty="0" err="1" smtClean="0"/>
              <a:t>los</a:t>
            </a:r>
            <a:r>
              <a:rPr lang="en-US" sz="1600" dirty="0" smtClean="0"/>
              <a:t> de la </a:t>
            </a:r>
            <a:r>
              <a:rPr lang="en-US" sz="1600" dirty="0" err="1" smtClean="0"/>
              <a:t>segunda</a:t>
            </a:r>
            <a:r>
              <a:rPr lang="en-US" sz="1600" dirty="0" smtClean="0"/>
              <a:t>, el campo b </a:t>
            </a:r>
            <a:r>
              <a:rPr lang="en-US" sz="1600" dirty="0" err="1" smtClean="0"/>
              <a:t>aparecerá</a:t>
            </a:r>
            <a:r>
              <a:rPr lang="en-US" sz="1600" dirty="0" smtClean="0"/>
              <a:t> a null.</a:t>
            </a:r>
            <a:endParaRPr lang="es-ES" sz="1600" dirty="0"/>
          </a:p>
          <a:p>
            <a:pPr lvl="2"/>
            <a:r>
              <a:rPr lang="es-ES" sz="1600" dirty="0" smtClean="0"/>
              <a:t>Para evitar la concatenación, hay que utilizar la sentencia </a:t>
            </a:r>
            <a:r>
              <a:rPr lang="es-ES" sz="1600" b="1" dirty="0" err="1" smtClean="0"/>
              <a:t>Noconcatenate</a:t>
            </a:r>
            <a:r>
              <a:rPr lang="es-ES" sz="1600" dirty="0" smtClean="0"/>
              <a:t>:</a:t>
            </a:r>
          </a:p>
          <a:p>
            <a:pPr marL="292100" lvl="2" indent="0">
              <a:buNone/>
            </a:pPr>
            <a:r>
              <a:rPr lang="en-US" sz="1600" dirty="0" smtClean="0"/>
              <a:t>	</a:t>
            </a:r>
            <a:r>
              <a:rPr lang="en-US" sz="1600" i="1" dirty="0" smtClean="0"/>
              <a:t>tab1:	</a:t>
            </a:r>
          </a:p>
          <a:p>
            <a:pPr marL="292100" lvl="2" indent="0">
              <a:buNone/>
            </a:pPr>
            <a:r>
              <a:rPr lang="en-US" sz="1600" i="1" dirty="0" smtClean="0"/>
              <a:t>	LOAD </a:t>
            </a:r>
            <a:r>
              <a:rPr lang="en-US" sz="1600" i="1" dirty="0"/>
              <a:t>A,B from file1.csv;</a:t>
            </a:r>
          </a:p>
          <a:p>
            <a:pPr marL="292100" lvl="2" indent="0">
              <a:buNone/>
            </a:pPr>
            <a:r>
              <a:rPr lang="en-US" sz="1600" i="1" dirty="0" smtClean="0"/>
              <a:t>	tab 2:	</a:t>
            </a:r>
          </a:p>
          <a:p>
            <a:pPr marL="292100" lvl="2" indent="0">
              <a:buNone/>
            </a:pPr>
            <a:r>
              <a:rPr lang="en-US" sz="1600" i="1" dirty="0" smtClean="0"/>
              <a:t>	</a:t>
            </a:r>
            <a:r>
              <a:rPr lang="en-US" sz="1600" i="1" dirty="0" err="1" smtClean="0"/>
              <a:t>NoConcatenate</a:t>
            </a:r>
            <a:r>
              <a:rPr lang="en-US" sz="1600" i="1" dirty="0" smtClean="0"/>
              <a:t> </a:t>
            </a:r>
            <a:r>
              <a:rPr lang="en-US" sz="1600" i="1" dirty="0"/>
              <a:t>LOAD A,B from file2.csv;</a:t>
            </a:r>
            <a:endParaRPr lang="es-ES" sz="1600" i="1" dirty="0" smtClean="0"/>
          </a:p>
          <a:p>
            <a:pPr marL="571500" lvl="3" indent="0">
              <a:buNone/>
            </a:pPr>
            <a:endParaRPr lang="en-US" sz="1600" i="1" dirty="0" smtClean="0"/>
          </a:p>
        </p:txBody>
      </p:sp>
      <p:sp>
        <p:nvSpPr>
          <p:cNvPr id="4" name="3 Marcador de texto"/>
          <p:cNvSpPr>
            <a:spLocks noGrp="1"/>
          </p:cNvSpPr>
          <p:nvPr>
            <p:ph type="body" sz="quarter" idx="13"/>
          </p:nvPr>
        </p:nvSpPr>
        <p:spPr/>
        <p:txBody>
          <a:bodyPr/>
          <a:lstStyle/>
          <a:p>
            <a:r>
              <a:rPr lang="es-ES" dirty="0" smtClean="0"/>
              <a:t>Transformación de datos en el script</a:t>
            </a:r>
            <a:endParaRPr lang="es-ES" dirty="0"/>
          </a:p>
        </p:txBody>
      </p:sp>
    </p:spTree>
    <p:extLst>
      <p:ext uri="{BB962C8B-B14F-4D97-AF65-F5344CB8AC3E}">
        <p14:creationId xmlns:p14="http://schemas.microsoft.com/office/powerpoint/2010/main" val="8601720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1561890" y="3964644"/>
            <a:ext cx="5511800" cy="276999"/>
          </a:xfrm>
        </p:spPr>
        <p:txBody>
          <a:bodyPr/>
          <a:lstStyle/>
          <a:p>
            <a:r>
              <a:rPr lang="en-US" sz="2400" dirty="0" err="1" smtClean="0"/>
              <a:t>Carga</a:t>
            </a:r>
            <a:r>
              <a:rPr lang="en-US" sz="2400" dirty="0" smtClean="0"/>
              <a:t> y </a:t>
            </a:r>
            <a:r>
              <a:rPr lang="en-US" sz="2400" dirty="0" err="1" smtClean="0"/>
              <a:t>modelado</a:t>
            </a:r>
            <a:r>
              <a:rPr lang="en-US" sz="2400" dirty="0" smtClean="0"/>
              <a:t> de </a:t>
            </a:r>
            <a:r>
              <a:rPr lang="en-US" sz="2400" dirty="0" err="1" smtClean="0"/>
              <a:t>datos</a:t>
            </a:r>
            <a:endParaRPr lang="en-US" sz="2400" dirty="0" smtClean="0"/>
          </a:p>
        </p:txBody>
      </p:sp>
      <p:sp>
        <p:nvSpPr>
          <p:cNvPr id="3" name="Title 2"/>
          <p:cNvSpPr>
            <a:spLocks noGrp="1"/>
          </p:cNvSpPr>
          <p:nvPr>
            <p:ph type="title"/>
          </p:nvPr>
        </p:nvSpPr>
        <p:spPr>
          <a:xfrm>
            <a:off x="1517253" y="2804320"/>
            <a:ext cx="6681356" cy="615553"/>
          </a:xfrm>
        </p:spPr>
        <p:txBody>
          <a:bodyPr/>
          <a:lstStyle/>
          <a:p>
            <a:r>
              <a:rPr lang="en-US" dirty="0" err="1" smtClean="0">
                <a:solidFill>
                  <a:srgbClr val="E31837"/>
                </a:solidFill>
              </a:rPr>
              <a:t>Trabajar</a:t>
            </a:r>
            <a:r>
              <a:rPr lang="en-US" dirty="0" smtClean="0">
                <a:solidFill>
                  <a:srgbClr val="E31837"/>
                </a:solidFill>
              </a:rPr>
              <a:t> con </a:t>
            </a:r>
            <a:r>
              <a:rPr lang="en-US" dirty="0" err="1" smtClean="0">
                <a:solidFill>
                  <a:srgbClr val="E31837"/>
                </a:solidFill>
              </a:rPr>
              <a:t>Qlik</a:t>
            </a:r>
            <a:r>
              <a:rPr lang="en-US" dirty="0" smtClean="0">
                <a:solidFill>
                  <a:srgbClr val="E31837"/>
                </a:solidFill>
              </a:rPr>
              <a:t> Sense</a:t>
            </a:r>
            <a:endParaRPr lang="en-US" dirty="0"/>
          </a:p>
        </p:txBody>
      </p:sp>
      <p:sp>
        <p:nvSpPr>
          <p:cNvPr id="4" name="Subtitle 1"/>
          <p:cNvSpPr txBox="1">
            <a:spLocks/>
          </p:cNvSpPr>
          <p:nvPr/>
        </p:nvSpPr>
        <p:spPr bwMode="gray">
          <a:xfrm>
            <a:off x="678008" y="5918547"/>
            <a:ext cx="8111150" cy="276999"/>
          </a:xfrm>
          <a:prstGeom prst="rect">
            <a:avLst/>
          </a:prstGeom>
          <a:noFill/>
          <a:ln w="9525">
            <a:noFill/>
            <a:miter lim="800000"/>
            <a:headEnd/>
            <a:tailEnd/>
          </a:ln>
        </p:spPr>
        <p:txBody>
          <a:bodyPr vert="horz" wrap="square" lIns="0" tIns="0" rIns="0" bIns="0" numCol="1" anchor="b" anchorCtr="0" compatLnSpc="1">
            <a:prstTxWarp prst="textNoShape">
              <a:avLst/>
            </a:prstTxWarp>
            <a:noAutofit/>
          </a:bodyPr>
          <a:lstStyle>
            <a:lvl1pPr marL="0" indent="0" algn="l" defTabSz="914400" rtl="0" eaLnBrk="1" fontAlgn="base" latinLnBrk="0" hangingPunct="1">
              <a:spcBef>
                <a:spcPts val="0"/>
              </a:spcBef>
              <a:spcAft>
                <a:spcPct val="0"/>
              </a:spcAft>
              <a:buClr>
                <a:schemeClr val="bg2"/>
              </a:buClr>
              <a:buSzPct val="120000"/>
              <a:buFont typeface="Wingdings" pitchFamily="2" charset="2"/>
              <a:buNone/>
              <a:defRPr lang="en-US" sz="1800" b="1" kern="1200" baseline="0">
                <a:solidFill>
                  <a:schemeClr val="tx2"/>
                </a:solidFill>
                <a:latin typeface="Arial" pitchFamily="34" charset="0"/>
                <a:ea typeface="+mn-ea"/>
                <a:cs typeface="Arial" pitchFamily="34" charset="0"/>
              </a:defRPr>
            </a:lvl1pPr>
            <a:lvl2pPr marL="457200" indent="0" algn="ctr" defTabSz="914400" rtl="0" eaLnBrk="1" fontAlgn="base" latinLnBrk="0" hangingPunct="1">
              <a:spcBef>
                <a:spcPts val="0"/>
              </a:spcBef>
              <a:spcAft>
                <a:spcPct val="0"/>
              </a:spcAft>
              <a:buClr>
                <a:schemeClr val="bg2"/>
              </a:buClr>
              <a:buSzPct val="100000"/>
              <a:buFont typeface="Wingdings" pitchFamily="2" charset="2"/>
              <a:buNone/>
              <a:defRPr lang="en-US" sz="1800" b="0" kern="1200" baseline="0">
                <a:solidFill>
                  <a:schemeClr val="tx1">
                    <a:tint val="75000"/>
                  </a:schemeClr>
                </a:solidFill>
                <a:latin typeface="+mn-lt"/>
                <a:ea typeface="+mn-ea"/>
                <a:cs typeface="+mn-cs"/>
              </a:defRPr>
            </a:lvl2pPr>
            <a:lvl3pPr marL="914400" indent="0" algn="ctr" defTabSz="914400" rtl="0" eaLnBrk="1" fontAlgn="base" latinLnBrk="0" hangingPunct="1">
              <a:spcBef>
                <a:spcPts val="0"/>
              </a:spcBef>
              <a:spcAft>
                <a:spcPct val="0"/>
              </a:spcAft>
              <a:buClr>
                <a:schemeClr val="bg2"/>
              </a:buClr>
              <a:buSzPct val="90000"/>
              <a:buFont typeface="Arial" pitchFamily="34" charset="0"/>
              <a:buNone/>
              <a:defRPr kumimoji="0" lang="en-US" sz="1800" b="0" i="0" u="none" strike="noStrike" kern="1200" cap="none" spc="0" normalizeH="0" baseline="0" noProof="0">
                <a:ln>
                  <a:noFill/>
                </a:ln>
                <a:solidFill>
                  <a:schemeClr val="tx1">
                    <a:tint val="75000"/>
                  </a:schemeClr>
                </a:solidFill>
                <a:effectLst/>
                <a:uLnTx/>
                <a:uFillTx/>
                <a:latin typeface="Arial" pitchFamily="34" charset="0"/>
                <a:ea typeface="+mn-ea"/>
                <a:cs typeface="Arial" pitchFamily="34" charset="0"/>
              </a:defRPr>
            </a:lvl3pPr>
            <a:lvl4pPr marL="1371600" indent="0" algn="ctr" defTabSz="914400" rtl="0" eaLnBrk="1" fontAlgn="base" latinLnBrk="0" hangingPunct="1">
              <a:spcBef>
                <a:spcPts val="0"/>
              </a:spcBef>
              <a:spcAft>
                <a:spcPct val="0"/>
              </a:spcAft>
              <a:buClr>
                <a:schemeClr val="bg2"/>
              </a:buClr>
              <a:buSzPct val="80000"/>
              <a:buFont typeface="Wingdings" pitchFamily="2" charset="2"/>
              <a:buNone/>
              <a:defRPr lang="en-US" sz="1800" b="0" kern="1200" baseline="0">
                <a:solidFill>
                  <a:schemeClr val="tx1">
                    <a:tint val="75000"/>
                  </a:schemeClr>
                </a:solidFill>
                <a:latin typeface="Arial" pitchFamily="34" charset="0"/>
                <a:ea typeface="+mn-ea"/>
                <a:cs typeface="+mn-cs"/>
              </a:defRPr>
            </a:lvl4pPr>
            <a:lvl5pPr marL="1828800" indent="0" algn="ctr" defTabSz="933450" rtl="0" eaLnBrk="1" fontAlgn="base" latinLnBrk="0" hangingPunct="1">
              <a:spcBef>
                <a:spcPts val="0"/>
              </a:spcBef>
              <a:spcAft>
                <a:spcPct val="0"/>
              </a:spcAft>
              <a:buClr>
                <a:schemeClr val="bg2"/>
              </a:buClr>
              <a:buSzPct val="70000"/>
              <a:buFont typeface="Arial" pitchFamily="34" charset="0"/>
              <a:buNone/>
              <a:defRPr lang="en-US" sz="1800" b="0" kern="1200" baseline="0">
                <a:solidFill>
                  <a:schemeClr val="tx1">
                    <a:tint val="75000"/>
                  </a:schemeClr>
                </a:solidFill>
                <a:latin typeface="Arial" pitchFamily="34" charset="0"/>
                <a:ea typeface="+mn-ea"/>
                <a:cs typeface="+mn-cs"/>
              </a:defRPr>
            </a:lvl5pPr>
            <a:lvl6pPr marL="2286000" indent="0" algn="ctr" defTabSz="914400" rtl="0" eaLnBrk="1" latinLnBrk="0" hangingPunct="1">
              <a:spcBef>
                <a:spcPct val="20000"/>
              </a:spcBef>
              <a:buClr>
                <a:schemeClr val="bg2"/>
              </a:buClr>
              <a:buSzPct val="60000"/>
              <a:buFont typeface="Wingdings" pitchFamily="2" charset="2"/>
              <a:buNone/>
              <a:defRPr sz="2000" kern="1200">
                <a:solidFill>
                  <a:schemeClr val="tx1">
                    <a:tint val="75000"/>
                  </a:schemeClr>
                </a:solidFill>
                <a:latin typeface="Arial" pitchFamily="34" charset="0"/>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s-ES" sz="2400" dirty="0" smtClean="0"/>
              <a:t>Julio 2015</a:t>
            </a:r>
            <a:endParaRPr lang="es-E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57778"/>
            <a:ext cx="8224838" cy="553998"/>
          </a:xfrm>
        </p:spPr>
        <p:txBody>
          <a:bodyPr/>
          <a:lstStyle/>
          <a:p>
            <a:r>
              <a:rPr lang="es-ES" b="1" dirty="0" smtClean="0"/>
              <a:t>Combinar tablas</a:t>
            </a:r>
          </a:p>
          <a:p>
            <a:pPr marL="571500" lvl="3" indent="0">
              <a:buNone/>
            </a:pPr>
            <a:endParaRPr lang="en-US" i="1" dirty="0" smtClean="0"/>
          </a:p>
        </p:txBody>
      </p:sp>
      <p:sp>
        <p:nvSpPr>
          <p:cNvPr id="4" name="3 Marcador de texto"/>
          <p:cNvSpPr>
            <a:spLocks noGrp="1"/>
          </p:cNvSpPr>
          <p:nvPr>
            <p:ph type="body" sz="quarter" idx="13"/>
          </p:nvPr>
        </p:nvSpPr>
        <p:spPr/>
        <p:txBody>
          <a:bodyPr/>
          <a:lstStyle/>
          <a:p>
            <a:r>
              <a:rPr lang="es-ES" dirty="0" smtClean="0"/>
              <a:t>Transformación de datos en el script</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833" y="1920889"/>
            <a:ext cx="6423947" cy="4582269"/>
          </a:xfrm>
          <a:prstGeom prst="rect">
            <a:avLst/>
          </a:prstGeom>
        </p:spPr>
      </p:pic>
    </p:spTree>
    <p:extLst>
      <p:ext uri="{BB962C8B-B14F-4D97-AF65-F5344CB8AC3E}">
        <p14:creationId xmlns:p14="http://schemas.microsoft.com/office/powerpoint/2010/main" val="3756045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57778"/>
            <a:ext cx="8224838" cy="4708981"/>
          </a:xfrm>
        </p:spPr>
        <p:txBody>
          <a:bodyPr/>
          <a:lstStyle/>
          <a:p>
            <a:r>
              <a:rPr lang="es-ES" b="1" dirty="0" smtClean="0"/>
              <a:t>Tablas de mapeo</a:t>
            </a:r>
          </a:p>
          <a:p>
            <a:pPr lvl="2"/>
            <a:r>
              <a:rPr lang="es-ES" dirty="0" smtClean="0"/>
              <a:t>Tablas </a:t>
            </a:r>
            <a:r>
              <a:rPr lang="es-ES" dirty="0"/>
              <a:t>de correspondencias o </a:t>
            </a:r>
            <a:r>
              <a:rPr lang="es-ES" dirty="0" smtClean="0"/>
              <a:t>enlaces para </a:t>
            </a:r>
            <a:r>
              <a:rPr lang="es-ES" dirty="0"/>
              <a:t>reemplazar valores de campo y nombres de campos durante la ejecución de script</a:t>
            </a:r>
            <a:r>
              <a:rPr lang="es-ES" dirty="0" smtClean="0"/>
              <a:t>.</a:t>
            </a:r>
          </a:p>
          <a:p>
            <a:pPr lvl="2"/>
            <a:r>
              <a:rPr lang="es-ES" dirty="0" smtClean="0"/>
              <a:t>Se </a:t>
            </a:r>
            <a:r>
              <a:rPr lang="es-ES" dirty="0"/>
              <a:t>compone de dos </a:t>
            </a:r>
            <a:r>
              <a:rPr lang="es-ES" dirty="0" smtClean="0"/>
              <a:t>columnas</a:t>
            </a:r>
          </a:p>
          <a:p>
            <a:pPr lvl="3"/>
            <a:r>
              <a:rPr lang="es-ES" dirty="0" smtClean="0"/>
              <a:t>la </a:t>
            </a:r>
            <a:r>
              <a:rPr lang="es-ES" dirty="0"/>
              <a:t>primera </a:t>
            </a:r>
            <a:r>
              <a:rPr lang="es-ES" dirty="0" smtClean="0">
                <a:sym typeface="Wingdings" panose="05000000000000000000" pitchFamily="2" charset="2"/>
              </a:rPr>
              <a:t></a:t>
            </a:r>
            <a:r>
              <a:rPr lang="es-ES" dirty="0" smtClean="0"/>
              <a:t> </a:t>
            </a:r>
            <a:r>
              <a:rPr lang="es-ES" dirty="0"/>
              <a:t>los valores de </a:t>
            </a:r>
            <a:r>
              <a:rPr lang="es-ES" dirty="0" smtClean="0"/>
              <a:t>comparación.</a:t>
            </a:r>
          </a:p>
          <a:p>
            <a:pPr lvl="3"/>
            <a:r>
              <a:rPr lang="es-ES" dirty="0" smtClean="0"/>
              <a:t>la segunda </a:t>
            </a:r>
            <a:r>
              <a:rPr lang="es-ES" dirty="0" smtClean="0">
                <a:sym typeface="Wingdings" panose="05000000000000000000" pitchFamily="2" charset="2"/>
              </a:rPr>
              <a:t></a:t>
            </a:r>
            <a:r>
              <a:rPr lang="es-ES" dirty="0" smtClean="0"/>
              <a:t> los </a:t>
            </a:r>
            <a:r>
              <a:rPr lang="es-ES" dirty="0"/>
              <a:t>valores de correspondencia deseados</a:t>
            </a:r>
            <a:r>
              <a:rPr lang="es-ES" dirty="0" smtClean="0"/>
              <a:t>.</a:t>
            </a:r>
          </a:p>
          <a:p>
            <a:pPr lvl="2"/>
            <a:r>
              <a:rPr lang="es-ES" dirty="0" smtClean="0"/>
              <a:t>Se </a:t>
            </a:r>
            <a:r>
              <a:rPr lang="es-ES" dirty="0"/>
              <a:t>almacenan </a:t>
            </a:r>
            <a:r>
              <a:rPr lang="es-ES" dirty="0" smtClean="0"/>
              <a:t>temporalmente en </a:t>
            </a:r>
            <a:r>
              <a:rPr lang="es-ES" dirty="0"/>
              <a:t>la memoria y se eliminan </a:t>
            </a:r>
            <a:r>
              <a:rPr lang="es-ES" dirty="0" smtClean="0"/>
              <a:t>tras la ejecución del script de </a:t>
            </a:r>
            <a:r>
              <a:rPr lang="es-ES" dirty="0" err="1" smtClean="0"/>
              <a:t>foma</a:t>
            </a:r>
            <a:r>
              <a:rPr lang="es-ES" dirty="0" smtClean="0"/>
              <a:t> automática.</a:t>
            </a:r>
          </a:p>
          <a:p>
            <a:pPr lvl="2"/>
            <a:r>
              <a:rPr lang="es-ES" dirty="0" smtClean="0"/>
              <a:t>Prefijo:</a:t>
            </a:r>
            <a:r>
              <a:rPr lang="es-ES" b="1" dirty="0" smtClean="0"/>
              <a:t> </a:t>
            </a:r>
            <a:r>
              <a:rPr lang="es-ES" b="1" dirty="0" err="1" smtClean="0"/>
              <a:t>Mapping</a:t>
            </a:r>
            <a:r>
              <a:rPr lang="es-ES" dirty="0" smtClean="0"/>
              <a:t> (</a:t>
            </a:r>
            <a:r>
              <a:rPr lang="es-ES" dirty="0"/>
              <a:t>antes de una sentencia LOAD o </a:t>
            </a:r>
            <a:r>
              <a:rPr lang="es-ES" dirty="0" smtClean="0"/>
              <a:t>SELECT).</a:t>
            </a:r>
          </a:p>
          <a:p>
            <a:pPr marL="571500" lvl="3" indent="0">
              <a:buNone/>
            </a:pPr>
            <a:r>
              <a:rPr lang="en-US" dirty="0" smtClean="0"/>
              <a:t>	</a:t>
            </a:r>
            <a:r>
              <a:rPr lang="en-US" i="1" dirty="0" smtClean="0"/>
              <a:t>map1</a:t>
            </a:r>
            <a:r>
              <a:rPr lang="en-US" i="1" dirty="0"/>
              <a:t>:</a:t>
            </a:r>
          </a:p>
          <a:p>
            <a:pPr marL="571500" lvl="3" indent="0">
              <a:buNone/>
            </a:pPr>
            <a:r>
              <a:rPr lang="en-US" i="1" dirty="0" smtClean="0"/>
              <a:t>	mapping </a:t>
            </a:r>
            <a:r>
              <a:rPr lang="en-US" i="1" dirty="0"/>
              <a:t>LOAD * inline [</a:t>
            </a:r>
          </a:p>
          <a:p>
            <a:pPr marL="571500" lvl="3" indent="0">
              <a:buNone/>
            </a:pPr>
            <a:r>
              <a:rPr lang="en-US" i="1" dirty="0" smtClean="0"/>
              <a:t>	</a:t>
            </a:r>
            <a:r>
              <a:rPr lang="en-US" i="1" dirty="0" err="1" smtClean="0"/>
              <a:t>x,y</a:t>
            </a:r>
            <a:endParaRPr lang="en-US" i="1" dirty="0"/>
          </a:p>
          <a:p>
            <a:pPr marL="571500" lvl="3" indent="0">
              <a:buNone/>
            </a:pPr>
            <a:r>
              <a:rPr lang="en-US" i="1" dirty="0" smtClean="0"/>
              <a:t>	US,USA</a:t>
            </a:r>
            <a:endParaRPr lang="en-US" i="1" dirty="0"/>
          </a:p>
          <a:p>
            <a:pPr marL="571500" lvl="3" indent="0">
              <a:buNone/>
            </a:pPr>
            <a:r>
              <a:rPr lang="en-US" i="1" dirty="0" smtClean="0"/>
              <a:t>	U.S</a:t>
            </a:r>
            <a:r>
              <a:rPr lang="en-US" i="1" dirty="0"/>
              <a:t>.,USA</a:t>
            </a:r>
          </a:p>
          <a:p>
            <a:pPr marL="571500" lvl="3" indent="0">
              <a:buNone/>
            </a:pPr>
            <a:r>
              <a:rPr lang="en-US" i="1" dirty="0" smtClean="0"/>
              <a:t>	</a:t>
            </a:r>
            <a:r>
              <a:rPr lang="en-US" i="1" dirty="0" err="1" smtClean="0"/>
              <a:t>America,USA</a:t>
            </a:r>
            <a:r>
              <a:rPr lang="en-US" i="1" dirty="0" smtClean="0"/>
              <a:t> </a:t>
            </a:r>
            <a:r>
              <a:rPr lang="en-US" i="1" dirty="0"/>
              <a:t>];</a:t>
            </a:r>
            <a:endParaRPr lang="es-ES" i="1" dirty="0" smtClean="0"/>
          </a:p>
          <a:p>
            <a:pPr lvl="2"/>
            <a:r>
              <a:rPr lang="es-ES" dirty="0" smtClean="0"/>
              <a:t>Se </a:t>
            </a:r>
            <a:r>
              <a:rPr lang="es-ES" dirty="0"/>
              <a:t>puede acceder al contenido de la tabla </a:t>
            </a:r>
            <a:r>
              <a:rPr lang="es-ES" dirty="0" smtClean="0"/>
              <a:t>utilizando: la sentencia</a:t>
            </a:r>
            <a:r>
              <a:rPr lang="es-ES" dirty="0"/>
              <a:t> </a:t>
            </a:r>
            <a:r>
              <a:rPr lang="es-ES" b="1" dirty="0"/>
              <a:t>Map … </a:t>
            </a:r>
            <a:r>
              <a:rPr lang="es-ES" b="1" dirty="0" err="1"/>
              <a:t>Using</a:t>
            </a:r>
            <a:r>
              <a:rPr lang="es-ES" dirty="0" smtClean="0"/>
              <a:t>, </a:t>
            </a:r>
            <a:r>
              <a:rPr lang="es-ES" dirty="0"/>
              <a:t>la función </a:t>
            </a:r>
            <a:r>
              <a:rPr lang="es-ES" b="1" dirty="0"/>
              <a:t>Applymap()</a:t>
            </a:r>
            <a:r>
              <a:rPr lang="es-ES" dirty="0"/>
              <a:t> o la función </a:t>
            </a:r>
            <a:r>
              <a:rPr lang="es-ES" b="1" dirty="0"/>
              <a:t>Mapsubstring()</a:t>
            </a:r>
            <a:r>
              <a:rPr lang="es-ES" dirty="0"/>
              <a:t>.</a:t>
            </a:r>
            <a:endParaRPr lang="en-US" i="1" dirty="0" smtClean="0"/>
          </a:p>
        </p:txBody>
      </p:sp>
      <p:sp>
        <p:nvSpPr>
          <p:cNvPr id="4" name="3 Marcador de texto"/>
          <p:cNvSpPr>
            <a:spLocks noGrp="1"/>
          </p:cNvSpPr>
          <p:nvPr>
            <p:ph type="body" sz="quarter" idx="13"/>
          </p:nvPr>
        </p:nvSpPr>
        <p:spPr/>
        <p:txBody>
          <a:bodyPr/>
          <a:lstStyle/>
          <a:p>
            <a:r>
              <a:rPr lang="es-ES" dirty="0" smtClean="0"/>
              <a:t>Transformación de datos en el script</a:t>
            </a:r>
            <a:endParaRPr lang="es-ES" dirty="0"/>
          </a:p>
        </p:txBody>
      </p:sp>
      <p:sp>
        <p:nvSpPr>
          <p:cNvPr id="5" name="4 CuadroTexto"/>
          <p:cNvSpPr txBox="1"/>
          <p:nvPr/>
        </p:nvSpPr>
        <p:spPr>
          <a:xfrm>
            <a:off x="4872251" y="4383121"/>
            <a:ext cx="2292824" cy="369332"/>
          </a:xfrm>
          <a:prstGeom prst="rect">
            <a:avLst/>
          </a:prstGeom>
          <a:noFill/>
          <a:ln w="9525">
            <a:noFill/>
            <a:miter lim="800000"/>
            <a:headEnd/>
            <a:tailEnd/>
          </a:ln>
        </p:spPr>
        <p:txBody>
          <a:bodyPr vert="horz" wrap="square" lIns="0" tIns="0" rIns="0" bIns="0" numCol="1" rtlCol="0" anchor="t" anchorCtr="0" compatLnSpc="1">
            <a:prstTxWarp prst="textNoShape">
              <a:avLst/>
            </a:prstTxWarp>
            <a:spAutoFit/>
          </a:bodyPr>
          <a:lstStyle/>
          <a:p>
            <a:pPr fontAlgn="base">
              <a:buClr>
                <a:schemeClr val="tx2"/>
              </a:buClr>
            </a:pPr>
            <a:r>
              <a:rPr lang="es-ES" sz="1200" dirty="0" smtClean="0">
                <a:latin typeface="+mj-lt"/>
              </a:rPr>
              <a:t>La sentencia </a:t>
            </a:r>
            <a:r>
              <a:rPr lang="es-ES" sz="1200" dirty="0" err="1" smtClean="0">
                <a:latin typeface="+mj-lt"/>
              </a:rPr>
              <a:t>inline</a:t>
            </a:r>
            <a:r>
              <a:rPr lang="es-ES" sz="1200" dirty="0" smtClean="0">
                <a:latin typeface="+mj-lt"/>
              </a:rPr>
              <a:t> permite crear tablas en el propio script.</a:t>
            </a:r>
          </a:p>
        </p:txBody>
      </p:sp>
      <p:sp>
        <p:nvSpPr>
          <p:cNvPr id="6" name="Right Arrow 43"/>
          <p:cNvSpPr/>
          <p:nvPr/>
        </p:nvSpPr>
        <p:spPr>
          <a:xfrm>
            <a:off x="4049120" y="4445294"/>
            <a:ext cx="727596" cy="244985"/>
          </a:xfrm>
          <a:prstGeom prst="rightArrow">
            <a:avLst>
              <a:gd name="adj1" fmla="val 59677"/>
              <a:gd name="adj2" fmla="val 50000"/>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33461457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657778"/>
            <a:ext cx="8224838" cy="4708981"/>
          </a:xfrm>
        </p:spPr>
        <p:txBody>
          <a:bodyPr/>
          <a:lstStyle/>
          <a:p>
            <a:r>
              <a:rPr lang="es-ES" dirty="0" smtClean="0"/>
              <a:t>Los archivos QVD </a:t>
            </a:r>
            <a:r>
              <a:rPr lang="es-ES" dirty="0"/>
              <a:t>(</a:t>
            </a:r>
            <a:r>
              <a:rPr lang="es-ES" dirty="0" err="1"/>
              <a:t>QlikView</a:t>
            </a:r>
            <a:r>
              <a:rPr lang="es-ES" dirty="0"/>
              <a:t> Data) </a:t>
            </a:r>
            <a:r>
              <a:rPr lang="es-ES" dirty="0" smtClean="0"/>
              <a:t>son archivos </a:t>
            </a:r>
            <a:r>
              <a:rPr lang="es-ES" dirty="0"/>
              <a:t>que contiene una tabla de los datos exportados desde </a:t>
            </a:r>
            <a:r>
              <a:rPr lang="es-ES" dirty="0" err="1"/>
              <a:t>Qlik</a:t>
            </a:r>
            <a:r>
              <a:rPr lang="es-ES" dirty="0"/>
              <a:t> </a:t>
            </a:r>
            <a:r>
              <a:rPr lang="es-ES" dirty="0" err="1" smtClean="0"/>
              <a:t>Sense</a:t>
            </a:r>
            <a:r>
              <a:rPr lang="es-ES" dirty="0" smtClean="0"/>
              <a:t>.</a:t>
            </a:r>
          </a:p>
          <a:p>
            <a:pPr lvl="2"/>
            <a:r>
              <a:rPr lang="es-ES" dirty="0" smtClean="0"/>
              <a:t>Formato nativo de </a:t>
            </a:r>
            <a:r>
              <a:rPr lang="es-ES" dirty="0" err="1" smtClean="0"/>
              <a:t>Qlik</a:t>
            </a:r>
            <a:r>
              <a:rPr lang="es-ES" dirty="0" smtClean="0"/>
              <a:t> </a:t>
            </a:r>
            <a:r>
              <a:rPr lang="es-ES" dirty="0" err="1" smtClean="0"/>
              <a:t>Sense</a:t>
            </a:r>
            <a:r>
              <a:rPr lang="es-ES" dirty="0" smtClean="0"/>
              <a:t>.</a:t>
            </a:r>
          </a:p>
          <a:p>
            <a:pPr lvl="2"/>
            <a:r>
              <a:rPr lang="es-ES" dirty="0" smtClean="0"/>
              <a:t>Optimizado </a:t>
            </a:r>
            <a:r>
              <a:rPr lang="es-ES" dirty="0"/>
              <a:t>para mejorar la velocidad de lectura de datos desde un </a:t>
            </a:r>
            <a:r>
              <a:rPr lang="es-ES" dirty="0" smtClean="0"/>
              <a:t>script.</a:t>
            </a:r>
          </a:p>
          <a:p>
            <a:pPr lvl="2"/>
            <a:r>
              <a:rPr lang="es-ES" dirty="0" smtClean="0"/>
              <a:t>Finalidad de los archivos QVD:</a:t>
            </a:r>
          </a:p>
          <a:p>
            <a:pPr lvl="3"/>
            <a:r>
              <a:rPr lang="es-ES" dirty="0"/>
              <a:t>Incremento de la velocidad de </a:t>
            </a:r>
            <a:r>
              <a:rPr lang="es-ES" dirty="0" smtClean="0"/>
              <a:t>carga.</a:t>
            </a:r>
            <a:endParaRPr lang="es-ES" dirty="0"/>
          </a:p>
          <a:p>
            <a:pPr lvl="3"/>
            <a:r>
              <a:rPr lang="es-ES" dirty="0"/>
              <a:t>Reducción de la carga en los servidores de las bases de </a:t>
            </a:r>
            <a:r>
              <a:rPr lang="es-ES" dirty="0" smtClean="0"/>
              <a:t>datos.</a:t>
            </a:r>
            <a:endParaRPr lang="es-ES" dirty="0"/>
          </a:p>
          <a:p>
            <a:pPr lvl="3"/>
            <a:r>
              <a:rPr lang="es-ES" dirty="0"/>
              <a:t>Consolidar datos de múltiples </a:t>
            </a:r>
            <a:r>
              <a:rPr lang="es-ES" dirty="0" smtClean="0"/>
              <a:t>apps.</a:t>
            </a:r>
            <a:endParaRPr lang="es-ES" dirty="0"/>
          </a:p>
          <a:p>
            <a:pPr lvl="3"/>
            <a:r>
              <a:rPr lang="es-ES" dirty="0"/>
              <a:t>Carga </a:t>
            </a:r>
            <a:r>
              <a:rPr lang="es-ES" dirty="0" smtClean="0"/>
              <a:t>incremental.</a:t>
            </a:r>
            <a:endParaRPr lang="es-ES" dirty="0"/>
          </a:p>
          <a:p>
            <a:pPr lvl="2"/>
            <a:endParaRPr lang="es-ES" dirty="0" smtClean="0"/>
          </a:p>
          <a:p>
            <a:pPr lvl="1"/>
            <a:r>
              <a:rPr lang="es-ES" dirty="0" smtClean="0"/>
              <a:t>Crear archivos QVD</a:t>
            </a:r>
          </a:p>
          <a:p>
            <a:pPr lvl="2"/>
            <a:r>
              <a:rPr lang="es-ES" dirty="0" smtClean="0"/>
              <a:t>Función </a:t>
            </a:r>
            <a:r>
              <a:rPr lang="es-ES" b="1" dirty="0" smtClean="0"/>
              <a:t>STORE:</a:t>
            </a:r>
          </a:p>
          <a:p>
            <a:pPr marL="571500" lvl="3" indent="0">
              <a:buNone/>
            </a:pPr>
            <a:r>
              <a:rPr lang="en-US" b="1" dirty="0" smtClean="0"/>
              <a:t>	</a:t>
            </a:r>
            <a:r>
              <a:rPr lang="en-US" i="1" dirty="0" smtClean="0"/>
              <a:t>Store </a:t>
            </a:r>
            <a:r>
              <a:rPr lang="en-US" i="1" dirty="0" err="1" smtClean="0"/>
              <a:t>fieldlist</a:t>
            </a:r>
            <a:r>
              <a:rPr lang="en-US" i="1" dirty="0"/>
              <a:t> </a:t>
            </a:r>
            <a:r>
              <a:rPr lang="en-US" i="1" dirty="0" smtClean="0"/>
              <a:t>from </a:t>
            </a:r>
            <a:r>
              <a:rPr lang="en-US" i="1" dirty="0"/>
              <a:t>table into </a:t>
            </a:r>
            <a:r>
              <a:rPr lang="en-US" i="1" dirty="0" err="1" smtClean="0"/>
              <a:t>filename.qvd</a:t>
            </a:r>
            <a:r>
              <a:rPr lang="en-US" i="1" dirty="0" smtClean="0"/>
              <a:t> (</a:t>
            </a:r>
            <a:r>
              <a:rPr lang="en-US" i="1" dirty="0" err="1" smtClean="0"/>
              <a:t>qvd</a:t>
            </a:r>
            <a:r>
              <a:rPr lang="en-US" i="1" dirty="0" smtClean="0"/>
              <a:t>);</a:t>
            </a:r>
          </a:p>
          <a:p>
            <a:pPr lvl="1"/>
            <a:endParaRPr lang="en-US" i="1" dirty="0" smtClean="0"/>
          </a:p>
          <a:p>
            <a:pPr lvl="1"/>
            <a:r>
              <a:rPr lang="en-US" dirty="0" err="1" smtClean="0"/>
              <a:t>Recuperación</a:t>
            </a:r>
            <a:r>
              <a:rPr lang="en-US" dirty="0" smtClean="0"/>
              <a:t> de </a:t>
            </a:r>
            <a:r>
              <a:rPr lang="en-US" dirty="0" err="1" smtClean="0"/>
              <a:t>datos</a:t>
            </a:r>
            <a:r>
              <a:rPr lang="en-US" dirty="0" smtClean="0"/>
              <a:t> </a:t>
            </a:r>
            <a:r>
              <a:rPr lang="en-US" dirty="0" err="1" smtClean="0"/>
              <a:t>desde</a:t>
            </a:r>
            <a:r>
              <a:rPr lang="en-US" dirty="0" smtClean="0"/>
              <a:t> </a:t>
            </a:r>
            <a:r>
              <a:rPr lang="en-US" dirty="0" err="1" smtClean="0"/>
              <a:t>archivos</a:t>
            </a:r>
            <a:r>
              <a:rPr lang="en-US" dirty="0" smtClean="0"/>
              <a:t> QVD</a:t>
            </a:r>
          </a:p>
          <a:p>
            <a:pPr lvl="2"/>
            <a:r>
              <a:rPr lang="en-US" dirty="0" smtClean="0"/>
              <a:t>Como </a:t>
            </a:r>
            <a:r>
              <a:rPr lang="en-US" dirty="0" err="1" smtClean="0"/>
              <a:t>cualquier</a:t>
            </a:r>
            <a:r>
              <a:rPr lang="en-US" dirty="0" smtClean="0"/>
              <a:t> </a:t>
            </a:r>
            <a:r>
              <a:rPr lang="en-US" dirty="0" err="1" smtClean="0"/>
              <a:t>otro</a:t>
            </a:r>
            <a:r>
              <a:rPr lang="en-US" dirty="0" smtClean="0"/>
              <a:t> </a:t>
            </a:r>
            <a:r>
              <a:rPr lang="en-US" dirty="0" err="1" smtClean="0"/>
              <a:t>tipo</a:t>
            </a:r>
            <a:r>
              <a:rPr lang="en-US" dirty="0" smtClean="0"/>
              <a:t> de </a:t>
            </a:r>
            <a:r>
              <a:rPr lang="en-US" dirty="0" err="1" smtClean="0"/>
              <a:t>fichero</a:t>
            </a:r>
            <a:r>
              <a:rPr lang="en-US" dirty="0" smtClean="0"/>
              <a:t> de </a:t>
            </a:r>
            <a:r>
              <a:rPr lang="en-US" dirty="0" err="1" smtClean="0"/>
              <a:t>texto</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Sentencia</a:t>
            </a:r>
            <a:r>
              <a:rPr lang="en-US" dirty="0" smtClean="0">
                <a:sym typeface="Wingdings" panose="05000000000000000000" pitchFamily="2" charset="2"/>
              </a:rPr>
              <a:t> </a:t>
            </a:r>
            <a:r>
              <a:rPr lang="en-US" b="1" dirty="0" smtClean="0">
                <a:sym typeface="Wingdings" panose="05000000000000000000" pitchFamily="2" charset="2"/>
              </a:rPr>
              <a:t>LOAD</a:t>
            </a:r>
            <a:r>
              <a:rPr lang="en-US" dirty="0" smtClean="0">
                <a:sym typeface="Wingdings" panose="05000000000000000000" pitchFamily="2" charset="2"/>
              </a:rPr>
              <a:t>:</a:t>
            </a:r>
          </a:p>
          <a:p>
            <a:pPr marL="571500" lvl="3" indent="0">
              <a:buNone/>
            </a:pPr>
            <a:r>
              <a:rPr lang="en-US" i="1" dirty="0" smtClean="0">
                <a:sym typeface="Wingdings" panose="05000000000000000000" pitchFamily="2" charset="2"/>
              </a:rPr>
              <a:t>	LOAD * from </a:t>
            </a:r>
            <a:r>
              <a:rPr lang="en-US" i="1" dirty="0" err="1" smtClean="0">
                <a:sym typeface="Wingdings" panose="05000000000000000000" pitchFamily="2" charset="2"/>
              </a:rPr>
              <a:t>filename.qvd</a:t>
            </a:r>
            <a:r>
              <a:rPr lang="en-US" i="1" dirty="0" smtClean="0">
                <a:sym typeface="Wingdings" panose="05000000000000000000" pitchFamily="2" charset="2"/>
              </a:rPr>
              <a:t> (</a:t>
            </a:r>
            <a:r>
              <a:rPr lang="en-US" i="1" dirty="0" err="1" smtClean="0">
                <a:sym typeface="Wingdings" panose="05000000000000000000" pitchFamily="2" charset="2"/>
              </a:rPr>
              <a:t>qvd</a:t>
            </a:r>
            <a:r>
              <a:rPr lang="en-US" i="1" dirty="0" smtClean="0">
                <a:sym typeface="Wingdings" panose="05000000000000000000" pitchFamily="2" charset="2"/>
              </a:rPr>
              <a:t>);</a:t>
            </a:r>
            <a:endParaRPr lang="es-ES" i="1" dirty="0"/>
          </a:p>
        </p:txBody>
      </p:sp>
      <p:sp>
        <p:nvSpPr>
          <p:cNvPr id="4" name="3 Marcador de texto"/>
          <p:cNvSpPr>
            <a:spLocks noGrp="1"/>
          </p:cNvSpPr>
          <p:nvPr>
            <p:ph type="body" sz="quarter" idx="13"/>
          </p:nvPr>
        </p:nvSpPr>
        <p:spPr/>
        <p:txBody>
          <a:bodyPr/>
          <a:lstStyle/>
          <a:p>
            <a:r>
              <a:rPr lang="es-ES" dirty="0" smtClean="0"/>
              <a:t>Archivos QVD</a:t>
            </a:r>
            <a:endParaRPr lang="es-ES" dirty="0"/>
          </a:p>
        </p:txBody>
      </p:sp>
    </p:spTree>
    <p:extLst>
      <p:ext uri="{BB962C8B-B14F-4D97-AF65-F5344CB8AC3E}">
        <p14:creationId xmlns:p14="http://schemas.microsoft.com/office/powerpoint/2010/main" val="23191486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510582" y="1688113"/>
            <a:ext cx="8224838" cy="1938992"/>
          </a:xfrm>
        </p:spPr>
        <p:txBody>
          <a:bodyPr/>
          <a:lstStyle/>
          <a:p>
            <a:r>
              <a:rPr lang="es-ES" dirty="0"/>
              <a:t>Cuando guardamos el script se guarda la app completa, pero los datos no se recargan de forma </a:t>
            </a:r>
            <a:r>
              <a:rPr lang="es-ES" dirty="0" smtClean="0"/>
              <a:t>automática </a:t>
            </a:r>
            <a:r>
              <a:rPr lang="es-ES" dirty="0" smtClean="0">
                <a:sym typeface="Wingdings" panose="05000000000000000000" pitchFamily="2" charset="2"/>
              </a:rPr>
              <a:t></a:t>
            </a:r>
          </a:p>
          <a:p>
            <a:endParaRPr lang="es-ES" dirty="0" smtClean="0"/>
          </a:p>
          <a:p>
            <a:r>
              <a:rPr lang="es-ES" dirty="0" smtClean="0"/>
              <a:t>Cuando </a:t>
            </a:r>
            <a:r>
              <a:rPr lang="es-ES" dirty="0"/>
              <a:t>guardamos el script, se verifican automáticamente los errores de sintaxis.</a:t>
            </a:r>
            <a:r>
              <a:rPr lang="es-ES" dirty="0" smtClean="0">
                <a:sym typeface="Wingdings" panose="05000000000000000000" pitchFamily="2" charset="2"/>
              </a:rPr>
              <a:t> </a:t>
            </a:r>
          </a:p>
          <a:p>
            <a:pPr lvl="2"/>
            <a:endParaRPr lang="es-ES" dirty="0" smtClean="0"/>
          </a:p>
          <a:p>
            <a:r>
              <a:rPr lang="es-ES" dirty="0"/>
              <a:t>El script se guarda automáticamente en la app al cargar los </a:t>
            </a:r>
            <a:r>
              <a:rPr lang="es-ES" dirty="0" smtClean="0"/>
              <a:t>datos </a:t>
            </a:r>
            <a:r>
              <a:rPr lang="es-ES" dirty="0" smtClean="0">
                <a:sym typeface="Wingdings" panose="05000000000000000000" pitchFamily="2" charset="2"/>
              </a:rPr>
              <a:t> </a:t>
            </a:r>
            <a:endParaRPr lang="es-ES" dirty="0"/>
          </a:p>
        </p:txBody>
      </p:sp>
      <p:sp>
        <p:nvSpPr>
          <p:cNvPr id="4" name="3 Marcador de texto"/>
          <p:cNvSpPr>
            <a:spLocks noGrp="1"/>
          </p:cNvSpPr>
          <p:nvPr>
            <p:ph type="body" sz="quarter" idx="13"/>
          </p:nvPr>
        </p:nvSpPr>
        <p:spPr>
          <a:xfrm>
            <a:off x="510582" y="1311395"/>
            <a:ext cx="8224838" cy="283711"/>
          </a:xfrm>
        </p:spPr>
        <p:txBody>
          <a:bodyPr/>
          <a:lstStyle/>
          <a:p>
            <a:r>
              <a:rPr lang="es-ES" dirty="0" smtClean="0"/>
              <a:t>Guardar el script de datos</a:t>
            </a:r>
            <a:endParaRPr lang="es-ES" dirty="0"/>
          </a:p>
        </p:txBody>
      </p:sp>
      <p:sp>
        <p:nvSpPr>
          <p:cNvPr id="6" name="3 Marcador de texto"/>
          <p:cNvSpPr txBox="1">
            <a:spLocks/>
          </p:cNvSpPr>
          <p:nvPr/>
        </p:nvSpPr>
        <p:spPr bwMode="gray">
          <a:xfrm>
            <a:off x="510582" y="3899472"/>
            <a:ext cx="8224838" cy="283711"/>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gn="l" defTabSz="914400" rtl="0" eaLnBrk="1" fontAlgn="base" latinLnBrk="0" hangingPunct="1">
              <a:spcBef>
                <a:spcPts val="0"/>
              </a:spcBef>
              <a:spcAft>
                <a:spcPct val="0"/>
              </a:spcAft>
              <a:buClr>
                <a:schemeClr val="bg2"/>
              </a:buClr>
              <a:buSzPct val="120000"/>
              <a:buFont typeface="Wingdings" pitchFamily="2" charset="2"/>
              <a:buNone/>
              <a:defRPr lang="en-US" sz="1800" b="1" kern="1200" baseline="0">
                <a:solidFill>
                  <a:schemeClr val="bg2"/>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ct val="0"/>
              </a:spcAft>
              <a:buClr>
                <a:schemeClr val="bg2"/>
              </a:buClr>
              <a:buSzPct val="100000"/>
              <a:buFont typeface="Wingdings" pitchFamily="2" charset="2"/>
              <a:buChar char="§"/>
              <a:defRPr lang="en-US" sz="1800" b="0" kern="1200" baseline="0" dirty="0" smtClean="0">
                <a:solidFill>
                  <a:schemeClr val="tx1"/>
                </a:solidFill>
                <a:latin typeface="+mn-lt"/>
                <a:ea typeface="+mn-ea"/>
                <a:cs typeface="+mn-cs"/>
              </a:defRPr>
            </a:lvl2pPr>
            <a:lvl3pPr marL="571500" indent="-279400" algn="l" defTabSz="914400" rtl="0" eaLnBrk="1" fontAlgn="base" latinLnBrk="0" hangingPunct="1">
              <a:spcBef>
                <a:spcPts val="0"/>
              </a:spcBef>
              <a:spcAft>
                <a:spcPct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ct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mn-cs"/>
              </a:defRPr>
            </a:lvl4pPr>
            <a:lvl5pPr marL="1136650" indent="-285750" algn="l" defTabSz="933450" rtl="0" eaLnBrk="1" fontAlgn="base" latinLnBrk="0" hangingPunct="1">
              <a:spcBef>
                <a:spcPts val="0"/>
              </a:spcBef>
              <a:spcAft>
                <a:spcPct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mn-cs"/>
              </a:defRPr>
            </a:lvl5pPr>
            <a:lvl6pPr marL="1371600" indent="-241300" algn="l" defTabSz="914400" rtl="0" eaLnBrk="1" latinLnBrk="0" hangingPunct="1">
              <a:spcBef>
                <a:spcPct val="20000"/>
              </a:spcBef>
              <a:buClr>
                <a:schemeClr val="bg2"/>
              </a:buClr>
              <a:buSzPct val="60000"/>
              <a:buFont typeface="Wingdings" pitchFamily="2" charset="2"/>
              <a:buChar char="§"/>
              <a:defRPr sz="2000" kern="1200">
                <a:solidFill>
                  <a:schemeClr val="tx1"/>
                </a:solidFill>
                <a:latin typeface="Arial" pitchFamily="34" charset="0"/>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dirty="0" smtClean="0"/>
              <a:t>Depurar script de datos</a:t>
            </a:r>
            <a:endParaRPr lang="es-ES"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096" y="1968479"/>
            <a:ext cx="923810" cy="295238"/>
          </a:xfrm>
          <a:prstGeom prst="rect">
            <a:avLst/>
          </a:prstGeom>
        </p:spPr>
      </p:pic>
      <p:pic>
        <p:nvPicPr>
          <p:cNvPr id="8" name="7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212" y="3331867"/>
            <a:ext cx="1247619" cy="295238"/>
          </a:xfrm>
          <a:prstGeom prst="rect">
            <a:avLst/>
          </a:prstGeom>
        </p:spPr>
      </p:pic>
      <p:sp>
        <p:nvSpPr>
          <p:cNvPr id="10" name="2 Marcador de texto"/>
          <p:cNvSpPr txBox="1">
            <a:spLocks/>
          </p:cNvSpPr>
          <p:nvPr/>
        </p:nvSpPr>
        <p:spPr bwMode="gray">
          <a:xfrm>
            <a:off x="510582" y="4344683"/>
            <a:ext cx="8224838" cy="193899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r>
              <a:rPr lang="es-ES" dirty="0" smtClean="0"/>
              <a:t>El modo depuración permite </a:t>
            </a:r>
            <a:r>
              <a:rPr lang="es-ES" dirty="0"/>
              <a:t>inspeccionar los valores de las variables y el resultado de la ejecución del </a:t>
            </a:r>
            <a:r>
              <a:rPr lang="es-ES" dirty="0" smtClean="0"/>
              <a:t>script.</a:t>
            </a:r>
          </a:p>
          <a:p>
            <a:pPr lvl="2"/>
            <a:r>
              <a:rPr lang="es-ES" dirty="0" smtClean="0"/>
              <a:t>Permite el uso de puntos de interrupción.</a:t>
            </a:r>
          </a:p>
          <a:p>
            <a:pPr lvl="2"/>
            <a:r>
              <a:rPr lang="es-ES" dirty="0" smtClean="0"/>
              <a:t>Las visualizaciones posibles son:</a:t>
            </a:r>
            <a:r>
              <a:rPr lang="es-ES" dirty="0"/>
              <a:t> Salida, Variables y Puntos de Interrupción</a:t>
            </a:r>
            <a:r>
              <a:rPr lang="es-ES" dirty="0" smtClean="0"/>
              <a:t>.</a:t>
            </a:r>
          </a:p>
          <a:p>
            <a:endParaRPr lang="es-ES" dirty="0"/>
          </a:p>
          <a:p>
            <a:r>
              <a:rPr lang="es-ES" dirty="0"/>
              <a:t>Para mostrar el panel de </a:t>
            </a:r>
            <a:r>
              <a:rPr lang="es-ES" dirty="0" smtClean="0"/>
              <a:t>depuración</a:t>
            </a:r>
            <a:r>
              <a:rPr lang="es-ES" dirty="0"/>
              <a:t> </a:t>
            </a:r>
            <a:r>
              <a:rPr lang="es-ES" dirty="0" smtClean="0">
                <a:sym typeface="Wingdings" panose="05000000000000000000" pitchFamily="2" charset="2"/>
              </a:rPr>
              <a:t></a:t>
            </a:r>
            <a:endParaRPr lang="es-ES" dirty="0"/>
          </a:p>
        </p:txBody>
      </p:sp>
      <p:pic>
        <p:nvPicPr>
          <p:cNvPr id="11" name="10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4752" y="5978913"/>
            <a:ext cx="438095" cy="304762"/>
          </a:xfrm>
          <a:prstGeom prst="rect">
            <a:avLst/>
          </a:prstGeom>
        </p:spPr>
      </p:pic>
    </p:spTree>
    <p:extLst>
      <p:ext uri="{BB962C8B-B14F-4D97-AF65-F5344CB8AC3E}">
        <p14:creationId xmlns:p14="http://schemas.microsoft.com/office/powerpoint/2010/main" val="3383041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4" name="3 Marcador de texto"/>
          <p:cNvSpPr>
            <a:spLocks noGrp="1"/>
          </p:cNvSpPr>
          <p:nvPr>
            <p:ph type="body" sz="quarter" idx="13"/>
          </p:nvPr>
        </p:nvSpPr>
        <p:spPr>
          <a:xfrm>
            <a:off x="510582" y="1311395"/>
            <a:ext cx="8224838" cy="283711"/>
          </a:xfrm>
        </p:spPr>
        <p:txBody>
          <a:bodyPr/>
          <a:lstStyle/>
          <a:p>
            <a:r>
              <a:rPr lang="es-ES" dirty="0"/>
              <a:t>Depurar script de </a:t>
            </a:r>
            <a:r>
              <a:rPr lang="es-ES" dirty="0" smtClean="0"/>
              <a:t>datos - Interfaz</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489" y="1794359"/>
            <a:ext cx="8303369" cy="4456316"/>
          </a:xfrm>
          <a:prstGeom prst="rect">
            <a:avLst/>
          </a:prstGeom>
        </p:spPr>
      </p:pic>
    </p:spTree>
    <p:extLst>
      <p:ext uri="{BB962C8B-B14F-4D97-AF65-F5344CB8AC3E}">
        <p14:creationId xmlns:p14="http://schemas.microsoft.com/office/powerpoint/2010/main" val="31893998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726015"/>
            <a:ext cx="8224838" cy="1938992"/>
          </a:xfrm>
        </p:spPr>
        <p:txBody>
          <a:bodyPr/>
          <a:lstStyle/>
          <a:p>
            <a:r>
              <a:rPr lang="es-ES" dirty="0" smtClean="0"/>
              <a:t>Hacer clic </a:t>
            </a:r>
            <a:r>
              <a:rPr lang="es-ES" dirty="0"/>
              <a:t>en </a:t>
            </a:r>
            <a:r>
              <a:rPr lang="es-ES" dirty="0" smtClean="0"/>
              <a:t>”Cargar datos”</a:t>
            </a:r>
            <a:r>
              <a:rPr lang="es-ES" dirty="0"/>
              <a:t> </a:t>
            </a:r>
            <a:r>
              <a:rPr lang="es-ES" dirty="0" smtClean="0"/>
              <a:t>en </a:t>
            </a:r>
            <a:r>
              <a:rPr lang="es-ES" dirty="0"/>
              <a:t>la barra de herramientas para ejecutar el script y recargar los datos de la app</a:t>
            </a:r>
            <a:r>
              <a:rPr lang="es-ES" dirty="0" smtClean="0"/>
              <a:t>.</a:t>
            </a:r>
          </a:p>
          <a:p>
            <a:endParaRPr lang="es-ES" dirty="0"/>
          </a:p>
          <a:p>
            <a:r>
              <a:rPr lang="es-ES" dirty="0" smtClean="0"/>
              <a:t>Aparece una ventana de “Progreso de carga de datos”. Finalizada la carga:</a:t>
            </a:r>
          </a:p>
          <a:p>
            <a:pPr lvl="2"/>
            <a:r>
              <a:rPr lang="es-ES" dirty="0" smtClean="0"/>
              <a:t>Se </a:t>
            </a:r>
            <a:r>
              <a:rPr lang="es-ES" dirty="0"/>
              <a:t>actualiza con el </a:t>
            </a:r>
            <a:r>
              <a:rPr lang="es-ES" dirty="0" smtClean="0"/>
              <a:t>estado: Completado</a:t>
            </a:r>
            <a:r>
              <a:rPr lang="es-ES" dirty="0"/>
              <a:t> o </a:t>
            </a:r>
            <a:r>
              <a:rPr lang="es-ES" dirty="0" smtClean="0"/>
              <a:t>Fallido</a:t>
            </a:r>
            <a:r>
              <a:rPr lang="es-ES" dirty="0"/>
              <a:t>.</a:t>
            </a:r>
            <a:endParaRPr lang="es-ES" dirty="0" smtClean="0"/>
          </a:p>
          <a:p>
            <a:pPr lvl="2"/>
            <a:r>
              <a:rPr lang="es-ES" dirty="0"/>
              <a:t>A</a:t>
            </a:r>
            <a:r>
              <a:rPr lang="es-ES" dirty="0" smtClean="0"/>
              <a:t>parece </a:t>
            </a:r>
            <a:r>
              <a:rPr lang="es-ES" dirty="0"/>
              <a:t>un resumen de los posibles </a:t>
            </a:r>
            <a:r>
              <a:rPr lang="es-ES" dirty="0" smtClean="0"/>
              <a:t>errores.</a:t>
            </a:r>
          </a:p>
          <a:p>
            <a:pPr lvl="3"/>
            <a:r>
              <a:rPr lang="es-ES" dirty="0" smtClean="0"/>
              <a:t>Tras cerrar esta ventana, el </a:t>
            </a:r>
            <a:r>
              <a:rPr lang="es-ES" dirty="0"/>
              <a:t>resumen también se muestra en </a:t>
            </a:r>
            <a:r>
              <a:rPr lang="es-ES" dirty="0" smtClean="0"/>
              <a:t>”Salida”.</a:t>
            </a:r>
            <a:endParaRPr lang="es-ES" dirty="0"/>
          </a:p>
        </p:txBody>
      </p:sp>
      <p:sp>
        <p:nvSpPr>
          <p:cNvPr id="4" name="3 Marcador de texto"/>
          <p:cNvSpPr>
            <a:spLocks noGrp="1"/>
          </p:cNvSpPr>
          <p:nvPr>
            <p:ph type="body" sz="quarter" idx="13"/>
          </p:nvPr>
        </p:nvSpPr>
        <p:spPr/>
        <p:txBody>
          <a:bodyPr/>
          <a:lstStyle/>
          <a:p>
            <a:r>
              <a:rPr lang="es-ES" dirty="0" smtClean="0"/>
              <a:t>Ejecutar el script para cargar datos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308" y="3670757"/>
            <a:ext cx="2670837" cy="2764161"/>
          </a:xfrm>
          <a:prstGeom prst="rect">
            <a:avLst/>
          </a:prstGeom>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969" y="3644893"/>
            <a:ext cx="2671305" cy="2764800"/>
          </a:xfrm>
          <a:prstGeom prst="rect">
            <a:avLst/>
          </a:prstGeom>
        </p:spPr>
      </p:pic>
    </p:spTree>
    <p:extLst>
      <p:ext uri="{BB962C8B-B14F-4D97-AF65-F5344CB8AC3E}">
        <p14:creationId xmlns:p14="http://schemas.microsoft.com/office/powerpoint/2010/main" val="338304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827213" y="2184400"/>
            <a:ext cx="5511800" cy="1231106"/>
          </a:xfrm>
        </p:spPr>
        <p:txBody>
          <a:bodyPr/>
          <a:lstStyle/>
          <a:p>
            <a:pPr lvl="0"/>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a:t>
            </a:r>
            <a:r>
              <a:rPr lang="en-US" dirty="0" smtClean="0"/>
              <a:t>Sense</a:t>
            </a:r>
            <a:endParaRPr lang="es-ES" dirty="0"/>
          </a:p>
        </p:txBody>
      </p:sp>
    </p:spTree>
    <p:extLst>
      <p:ext uri="{BB962C8B-B14F-4D97-AF65-F5344CB8AC3E}">
        <p14:creationId xmlns:p14="http://schemas.microsoft.com/office/powerpoint/2010/main" val="27667690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3" name="2 Marcador de texto"/>
          <p:cNvSpPr>
            <a:spLocks noGrp="1"/>
          </p:cNvSpPr>
          <p:nvPr>
            <p:ph type="body" sz="quarter" idx="10"/>
          </p:nvPr>
        </p:nvSpPr>
        <p:spPr>
          <a:xfrm>
            <a:off x="481012" y="1971676"/>
            <a:ext cx="8224838" cy="3877985"/>
          </a:xfrm>
        </p:spPr>
        <p:txBody>
          <a:bodyPr/>
          <a:lstStyle/>
          <a:p>
            <a:r>
              <a:rPr lang="es-ES" dirty="0" smtClean="0"/>
              <a:t>El modelo de datos no es más que la estructura de datos de la app.</a:t>
            </a:r>
          </a:p>
          <a:p>
            <a:endParaRPr lang="es-ES" dirty="0"/>
          </a:p>
          <a:p>
            <a:r>
              <a:rPr lang="es-ES" dirty="0" smtClean="0"/>
              <a:t>A través del “Visor del modelo de datos” se puede:</a:t>
            </a:r>
          </a:p>
          <a:p>
            <a:pPr lvl="2"/>
            <a:r>
              <a:rPr lang="es-ES" dirty="0" smtClean="0"/>
              <a:t>Obtener una vista previa de las tablas y los campos cargados.</a:t>
            </a:r>
          </a:p>
          <a:p>
            <a:pPr lvl="2"/>
            <a:r>
              <a:rPr lang="es-ES" dirty="0" smtClean="0"/>
              <a:t>Crear dimensiones y medidas.</a:t>
            </a:r>
          </a:p>
          <a:p>
            <a:pPr lvl="2"/>
            <a:endParaRPr lang="es-ES" dirty="0" smtClean="0"/>
          </a:p>
          <a:p>
            <a:r>
              <a:rPr lang="es-ES" dirty="0"/>
              <a:t>Para abrir el </a:t>
            </a:r>
            <a:r>
              <a:rPr lang="es-ES" dirty="0" smtClean="0"/>
              <a:t>visor desde </a:t>
            </a:r>
            <a:r>
              <a:rPr lang="es-ES" dirty="0"/>
              <a:t>la vista general de app, la vista de hoja o el </a:t>
            </a:r>
            <a:r>
              <a:rPr lang="es-ES" dirty="0" smtClean="0"/>
              <a:t>editor </a:t>
            </a:r>
            <a:r>
              <a:rPr lang="es-ES" dirty="0" smtClean="0"/>
              <a:t>de carga </a:t>
            </a:r>
            <a:r>
              <a:rPr lang="es-ES" dirty="0"/>
              <a:t>de datos:</a:t>
            </a:r>
          </a:p>
          <a:p>
            <a:pPr lvl="2"/>
            <a:r>
              <a:rPr lang="es-ES" dirty="0" smtClean="0"/>
              <a:t>Clicar </a:t>
            </a:r>
            <a:r>
              <a:rPr lang="es-ES" dirty="0"/>
              <a:t>el icono de </a:t>
            </a:r>
            <a:r>
              <a:rPr lang="es-ES" dirty="0" smtClean="0"/>
              <a:t>Navegación</a:t>
            </a:r>
          </a:p>
          <a:p>
            <a:pPr marL="292100" lvl="2" indent="0">
              <a:buNone/>
            </a:pPr>
            <a:r>
              <a:rPr lang="es-ES" dirty="0" smtClean="0"/>
              <a:t>en </a:t>
            </a:r>
            <a:r>
              <a:rPr lang="es-ES" dirty="0"/>
              <a:t>la barra de herramientas.</a:t>
            </a:r>
          </a:p>
          <a:p>
            <a:pPr lvl="2"/>
            <a:r>
              <a:rPr lang="es-ES" dirty="0"/>
              <a:t>Seleccionar el </a:t>
            </a:r>
            <a:r>
              <a:rPr lang="es-ES" dirty="0" smtClean="0"/>
              <a:t>“</a:t>
            </a:r>
            <a:r>
              <a:rPr lang="es-ES" dirty="0"/>
              <a:t>Visor del </a:t>
            </a:r>
            <a:r>
              <a:rPr lang="es-ES" dirty="0" smtClean="0"/>
              <a:t>modelo</a:t>
            </a:r>
          </a:p>
          <a:p>
            <a:pPr marL="292100" lvl="2" indent="0">
              <a:buNone/>
            </a:pPr>
            <a:r>
              <a:rPr lang="es-ES" dirty="0" smtClean="0"/>
              <a:t>de </a:t>
            </a:r>
            <a:r>
              <a:rPr lang="es-ES" dirty="0"/>
              <a:t>datos</a:t>
            </a:r>
            <a:r>
              <a:rPr lang="es-ES" dirty="0" smtClean="0"/>
              <a:t>”.</a:t>
            </a:r>
            <a:endParaRPr lang="es-ES" dirty="0"/>
          </a:p>
          <a:p>
            <a:pPr lvl="2"/>
            <a:endParaRPr lang="es-ES" dirty="0" smtClean="0"/>
          </a:p>
          <a:p>
            <a:pPr lvl="2"/>
            <a:endParaRPr lang="es-ES" dirty="0"/>
          </a:p>
        </p:txBody>
      </p:sp>
      <p:sp>
        <p:nvSpPr>
          <p:cNvPr id="4" name="3 Marcador de texto"/>
          <p:cNvSpPr>
            <a:spLocks noGrp="1"/>
          </p:cNvSpPr>
          <p:nvPr>
            <p:ph type="body" sz="quarter" idx="13"/>
          </p:nvPr>
        </p:nvSpPr>
        <p:spPr/>
        <p:txBody>
          <a:bodyPr/>
          <a:lstStyle/>
          <a:p>
            <a:r>
              <a:rPr lang="es-ES" dirty="0" smtClean="0"/>
              <a:t>Introducción</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5533" y="4146606"/>
            <a:ext cx="3876191" cy="2104762"/>
          </a:xfrm>
          <a:prstGeom prst="rect">
            <a:avLst/>
          </a:prstGeom>
        </p:spPr>
      </p:pic>
    </p:spTree>
    <p:extLst>
      <p:ext uri="{BB962C8B-B14F-4D97-AF65-F5344CB8AC3E}">
        <p14:creationId xmlns:p14="http://schemas.microsoft.com/office/powerpoint/2010/main" val="11092340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4" name="3 Marcador de texto"/>
          <p:cNvSpPr>
            <a:spLocks noGrp="1"/>
          </p:cNvSpPr>
          <p:nvPr>
            <p:ph type="body" sz="quarter" idx="13"/>
          </p:nvPr>
        </p:nvSpPr>
        <p:spPr>
          <a:xfrm>
            <a:off x="481012" y="1270452"/>
            <a:ext cx="8224838" cy="276999"/>
          </a:xfrm>
        </p:spPr>
        <p:txBody>
          <a:bodyPr/>
          <a:lstStyle/>
          <a:p>
            <a:r>
              <a:rPr lang="es-ES" dirty="0" smtClean="0"/>
              <a:t>Visor del modelo de </a:t>
            </a:r>
            <a:r>
              <a:rPr lang="es-ES" dirty="0"/>
              <a:t>datos: </a:t>
            </a:r>
            <a:r>
              <a:rPr lang="es-ES" dirty="0" smtClean="0"/>
              <a:t>Interfaz</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364" y="1622961"/>
            <a:ext cx="6379974" cy="3435371"/>
          </a:xfrm>
          <a:prstGeom prst="rect">
            <a:avLst/>
          </a:prstGeom>
        </p:spPr>
      </p:pic>
      <p:sp>
        <p:nvSpPr>
          <p:cNvPr id="7" name="2 Marcador de texto"/>
          <p:cNvSpPr>
            <a:spLocks noGrp="1"/>
          </p:cNvSpPr>
          <p:nvPr>
            <p:ph type="body" sz="quarter" idx="10"/>
          </p:nvPr>
        </p:nvSpPr>
        <p:spPr>
          <a:xfrm>
            <a:off x="394932" y="5281683"/>
            <a:ext cx="8224838" cy="1107996"/>
          </a:xfrm>
        </p:spPr>
        <p:txBody>
          <a:bodyPr/>
          <a:lstStyle/>
          <a:p>
            <a:r>
              <a:rPr lang="es-ES" dirty="0" smtClean="0"/>
              <a:t>Se puede tener una vista previa de una tabla o de un campo, simplemente clicando sobre el mismo.</a:t>
            </a:r>
          </a:p>
          <a:p>
            <a:pPr lvl="2"/>
            <a:r>
              <a:rPr lang="es-ES" dirty="0" smtClean="0"/>
              <a:t>En el panel de vista previa del campo seleccionado aparecen las opciones de añadir como dimensión o como medida.</a:t>
            </a:r>
            <a:endParaRPr lang="es-ES" dirty="0"/>
          </a:p>
        </p:txBody>
      </p:sp>
    </p:spTree>
    <p:extLst>
      <p:ext uri="{BB962C8B-B14F-4D97-AF65-F5344CB8AC3E}">
        <p14:creationId xmlns:p14="http://schemas.microsoft.com/office/powerpoint/2010/main" val="22632731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4" name="3 Marcador de texto"/>
          <p:cNvSpPr>
            <a:spLocks noGrp="1"/>
          </p:cNvSpPr>
          <p:nvPr>
            <p:ph type="body" sz="quarter" idx="13"/>
          </p:nvPr>
        </p:nvSpPr>
        <p:spPr/>
        <p:txBody>
          <a:bodyPr/>
          <a:lstStyle/>
          <a:p>
            <a:r>
              <a:rPr lang="es-ES" dirty="0" smtClean="0"/>
              <a:t>Barra de opciones del Visor del modelo de datos</a:t>
            </a:r>
            <a:endParaRPr lang="es-ES"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46519"/>
            <a:ext cx="9144000" cy="3265715"/>
          </a:xfrm>
          <a:prstGeom prst="rect">
            <a:avLst/>
          </a:prstGeom>
        </p:spPr>
      </p:pic>
    </p:spTree>
    <p:extLst>
      <p:ext uri="{BB962C8B-B14F-4D97-AF65-F5344CB8AC3E}">
        <p14:creationId xmlns:p14="http://schemas.microsoft.com/office/powerpoint/2010/main" val="21769982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9"/>
          </p:nvPr>
        </p:nvSpPr>
        <p:spPr>
          <a:xfrm>
            <a:off x="452679" y="1909681"/>
            <a:ext cx="7218982" cy="1661993"/>
          </a:xfrm>
        </p:spPr>
        <p:txBody>
          <a:bodyPr/>
          <a:lstStyle/>
          <a:p>
            <a:pPr lvl="0">
              <a:spcAft>
                <a:spcPct val="0"/>
              </a:spcAft>
              <a:defRPr/>
            </a:pPr>
            <a:r>
              <a:rPr lang="es-ES" dirty="0"/>
              <a:t>Carga de datos en </a:t>
            </a:r>
            <a:r>
              <a:rPr lang="es-ES" dirty="0" err="1"/>
              <a:t>Qlik</a:t>
            </a:r>
            <a:r>
              <a:rPr lang="es-ES" dirty="0"/>
              <a:t> </a:t>
            </a:r>
            <a:r>
              <a:rPr lang="es-ES" dirty="0" err="1" smtClean="0"/>
              <a:t>Sense</a:t>
            </a:r>
            <a:endParaRPr lang="es-ES" dirty="0" smtClean="0"/>
          </a:p>
          <a:p>
            <a:pPr lvl="0">
              <a:spcAft>
                <a:spcPct val="0"/>
              </a:spcAft>
              <a:defRPr/>
            </a:pPr>
            <a:endParaRPr lang="en-US" dirty="0" smtClean="0"/>
          </a:p>
          <a:p>
            <a:pPr lvl="0">
              <a:spcAft>
                <a:spcPct val="0"/>
              </a:spcAft>
              <a:buSzPct val="120000"/>
              <a:defRPr/>
            </a:pPr>
            <a:r>
              <a:rPr lang="en-US" dirty="0" err="1" smtClean="0"/>
              <a:t>Modelo</a:t>
            </a:r>
            <a:r>
              <a:rPr lang="en-US" dirty="0" smtClean="0"/>
              <a:t> de </a:t>
            </a:r>
            <a:r>
              <a:rPr lang="en-US" dirty="0" err="1" smtClean="0"/>
              <a:t>datos</a:t>
            </a:r>
            <a:r>
              <a:rPr lang="en-US" dirty="0" smtClean="0"/>
              <a:t> </a:t>
            </a:r>
            <a:r>
              <a:rPr lang="en-US" dirty="0" err="1" smtClean="0"/>
              <a:t>en</a:t>
            </a:r>
            <a:r>
              <a:rPr lang="en-US" dirty="0" smtClean="0"/>
              <a:t> </a:t>
            </a:r>
            <a:r>
              <a:rPr lang="en-US" dirty="0" err="1" smtClean="0"/>
              <a:t>Qlik</a:t>
            </a:r>
            <a:r>
              <a:rPr lang="en-US" dirty="0" smtClean="0"/>
              <a:t> Sense</a:t>
            </a:r>
          </a:p>
          <a:p>
            <a:pPr lvl="0">
              <a:spcAft>
                <a:spcPct val="0"/>
              </a:spcAft>
              <a:defRPr/>
            </a:pPr>
            <a:endParaRPr lang="en-US" dirty="0" smtClean="0"/>
          </a:p>
          <a:p>
            <a:pPr lvl="0">
              <a:spcAft>
                <a:spcPct val="0"/>
              </a:spcAft>
              <a:buSzPct val="120000"/>
              <a:defRPr/>
            </a:pPr>
            <a:r>
              <a:rPr lang="en-US" dirty="0" err="1" smtClean="0"/>
              <a:t>Referencias</a:t>
            </a:r>
            <a:endParaRPr lang="en-US" dirty="0" smtClean="0"/>
          </a:p>
          <a:p>
            <a:pPr marL="0" lvl="0" indent="0">
              <a:spcAft>
                <a:spcPct val="0"/>
              </a:spcAft>
              <a:buNone/>
              <a:defRPr/>
            </a:pPr>
            <a:endParaRPr lang="en-US" dirty="0" smtClean="0"/>
          </a:p>
        </p:txBody>
      </p:sp>
      <p:sp>
        <p:nvSpPr>
          <p:cNvPr id="4" name="Title 3"/>
          <p:cNvSpPr>
            <a:spLocks noGrp="1"/>
          </p:cNvSpPr>
          <p:nvPr>
            <p:ph type="title"/>
          </p:nvPr>
        </p:nvSpPr>
        <p:spPr/>
        <p:txBody>
          <a:bodyPr/>
          <a:lstStyle/>
          <a:p>
            <a:r>
              <a:rPr lang="en-US" dirty="0" err="1" smtClean="0"/>
              <a:t>Trabajar</a:t>
            </a:r>
            <a:r>
              <a:rPr lang="en-US" dirty="0" smtClean="0"/>
              <a:t> con </a:t>
            </a:r>
            <a:r>
              <a:rPr lang="en-US" dirty="0" err="1" smtClean="0"/>
              <a:t>Qlik</a:t>
            </a:r>
            <a:r>
              <a:rPr lang="en-US" dirty="0" smtClean="0"/>
              <a:t> Sense</a:t>
            </a:r>
            <a:endParaRPr lang="en-US" dirty="0"/>
          </a:p>
        </p:txBody>
      </p:sp>
      <p:sp>
        <p:nvSpPr>
          <p:cNvPr id="3" name="Text Placeholder 2"/>
          <p:cNvSpPr>
            <a:spLocks noGrp="1"/>
          </p:cNvSpPr>
          <p:nvPr>
            <p:ph type="body" sz="quarter" idx="13"/>
          </p:nvPr>
        </p:nvSpPr>
        <p:spPr/>
        <p:txBody>
          <a:bodyPr/>
          <a:lstStyle/>
          <a:p>
            <a:r>
              <a:rPr lang="en-US" dirty="0" err="1" smtClean="0"/>
              <a:t>Índice</a:t>
            </a:r>
            <a:endParaRPr lang="en-US" dirty="0"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3" name="2 Marcador de texto"/>
          <p:cNvSpPr>
            <a:spLocks noGrp="1"/>
          </p:cNvSpPr>
          <p:nvPr>
            <p:ph type="body" sz="quarter" idx="10"/>
          </p:nvPr>
        </p:nvSpPr>
        <p:spPr>
          <a:xfrm>
            <a:off x="481011" y="1610436"/>
            <a:ext cx="8370733" cy="4708981"/>
          </a:xfrm>
        </p:spPr>
        <p:txBody>
          <a:bodyPr/>
          <a:lstStyle/>
          <a:p>
            <a:r>
              <a:rPr lang="es-ES" dirty="0" smtClean="0"/>
              <a:t>Dentro de la vista previa de un campo:</a:t>
            </a:r>
          </a:p>
          <a:p>
            <a:pPr lvl="2"/>
            <a:endParaRPr lang="es-ES" u="sng" dirty="0" smtClean="0"/>
          </a:p>
          <a:p>
            <a:pPr lvl="2"/>
            <a:r>
              <a:rPr lang="es-ES" u="sng" dirty="0" err="1" smtClean="0"/>
              <a:t>NombreCampo</a:t>
            </a:r>
            <a:r>
              <a:rPr lang="es-ES" u="sng" dirty="0" smtClean="0"/>
              <a:t> + [ ]</a:t>
            </a:r>
          </a:p>
          <a:p>
            <a:pPr lvl="3"/>
            <a:r>
              <a:rPr lang="es-ES" dirty="0" smtClean="0"/>
              <a:t>[</a:t>
            </a:r>
            <a:r>
              <a:rPr lang="es-ES" dirty="0" err="1" smtClean="0"/>
              <a:t>key</a:t>
            </a:r>
            <a:r>
              <a:rPr lang="es-ES" dirty="0" smtClean="0"/>
              <a:t>]: en la tabla hay más </a:t>
            </a:r>
          </a:p>
          <a:p>
            <a:pPr marL="571500" lvl="3" indent="0">
              <a:buNone/>
            </a:pPr>
            <a:r>
              <a:rPr lang="es-ES" dirty="0" smtClean="0"/>
              <a:t>campos que son </a:t>
            </a:r>
            <a:r>
              <a:rPr lang="es-ES" dirty="0" err="1" smtClean="0"/>
              <a:t>key</a:t>
            </a:r>
            <a:r>
              <a:rPr lang="es-ES" dirty="0" smtClean="0"/>
              <a:t>.</a:t>
            </a:r>
          </a:p>
          <a:p>
            <a:pPr lvl="3"/>
            <a:r>
              <a:rPr lang="es-ES" dirty="0" smtClean="0"/>
              <a:t>[</a:t>
            </a:r>
            <a:r>
              <a:rPr lang="es-ES" dirty="0" err="1" smtClean="0"/>
              <a:t>Primary</a:t>
            </a:r>
            <a:r>
              <a:rPr lang="es-ES" dirty="0" smtClean="0"/>
              <a:t> </a:t>
            </a:r>
            <a:r>
              <a:rPr lang="es-ES" dirty="0" err="1" smtClean="0"/>
              <a:t>key</a:t>
            </a:r>
            <a:r>
              <a:rPr lang="es-ES" dirty="0" smtClean="0"/>
              <a:t>]: única </a:t>
            </a:r>
            <a:r>
              <a:rPr lang="es-ES" dirty="0" err="1" smtClean="0"/>
              <a:t>key</a:t>
            </a:r>
            <a:r>
              <a:rPr lang="es-ES" dirty="0" smtClean="0"/>
              <a:t> de </a:t>
            </a:r>
          </a:p>
          <a:p>
            <a:pPr marL="571500" lvl="3" indent="0">
              <a:buNone/>
            </a:pPr>
            <a:r>
              <a:rPr lang="es-ES" dirty="0" smtClean="0"/>
              <a:t>la tabla, pero contiene valores</a:t>
            </a:r>
          </a:p>
          <a:p>
            <a:pPr marL="571500" lvl="3" indent="0">
              <a:buNone/>
            </a:pPr>
            <a:r>
              <a:rPr lang="es-ES" dirty="0" smtClean="0"/>
              <a:t>nulos.</a:t>
            </a:r>
          </a:p>
          <a:p>
            <a:pPr lvl="3"/>
            <a:r>
              <a:rPr lang="es-ES" dirty="0" smtClean="0"/>
              <a:t>[</a:t>
            </a:r>
            <a:r>
              <a:rPr lang="es-ES" dirty="0" err="1" smtClean="0"/>
              <a:t>Perfect</a:t>
            </a:r>
            <a:r>
              <a:rPr lang="es-ES" dirty="0" smtClean="0"/>
              <a:t> </a:t>
            </a:r>
            <a:r>
              <a:rPr lang="es-ES" dirty="0" err="1" smtClean="0"/>
              <a:t>key</a:t>
            </a:r>
            <a:r>
              <a:rPr lang="es-ES" dirty="0" smtClean="0"/>
              <a:t>]: única </a:t>
            </a:r>
            <a:r>
              <a:rPr lang="es-ES" dirty="0" err="1" smtClean="0"/>
              <a:t>key</a:t>
            </a:r>
            <a:r>
              <a:rPr lang="es-ES" dirty="0" smtClean="0"/>
              <a:t> de </a:t>
            </a:r>
          </a:p>
          <a:p>
            <a:pPr marL="571500" lvl="3" indent="0">
              <a:buNone/>
            </a:pPr>
            <a:r>
              <a:rPr lang="es-ES" dirty="0" smtClean="0"/>
              <a:t>la tabla y sin valores nulos.</a:t>
            </a:r>
          </a:p>
          <a:p>
            <a:pPr lvl="3"/>
            <a:r>
              <a:rPr lang="es-ES" dirty="0" smtClean="0"/>
              <a:t>Vacío</a:t>
            </a:r>
          </a:p>
          <a:p>
            <a:pPr lvl="3"/>
            <a:endParaRPr lang="es-ES" dirty="0" smtClean="0"/>
          </a:p>
          <a:p>
            <a:pPr lvl="2"/>
            <a:r>
              <a:rPr lang="es-ES" u="sng" dirty="0" smtClean="0"/>
              <a:t>Densidad</a:t>
            </a:r>
            <a:r>
              <a:rPr lang="es-ES" dirty="0" smtClean="0"/>
              <a:t>: porcentaje de valores no nulos en la tabla</a:t>
            </a:r>
          </a:p>
          <a:p>
            <a:pPr lvl="2"/>
            <a:r>
              <a:rPr lang="es-ES" u="sng" dirty="0" smtClean="0"/>
              <a:t>Ratio de subconjunto</a:t>
            </a:r>
            <a:r>
              <a:rPr lang="es-ES" dirty="0" smtClean="0"/>
              <a:t>: cantidad de valores únicos en la tabla, dividido entre cantidad de valores únicos en todo el modelo (en las otras tablas).</a:t>
            </a:r>
          </a:p>
          <a:p>
            <a:pPr lvl="2"/>
            <a:r>
              <a:rPr lang="es-ES" u="sng" dirty="0" smtClean="0"/>
              <a:t>Etiquetas</a:t>
            </a:r>
            <a:r>
              <a:rPr lang="es-ES" dirty="0" smtClean="0"/>
              <a:t>: indica si el campo es una </a:t>
            </a:r>
            <a:r>
              <a:rPr lang="es-ES" dirty="0" err="1" smtClean="0"/>
              <a:t>key</a:t>
            </a:r>
            <a:r>
              <a:rPr lang="es-ES" dirty="0" smtClean="0"/>
              <a:t>, el tipo de dato y si el campo es generado </a:t>
            </a:r>
            <a:r>
              <a:rPr lang="es-ES" dirty="0" err="1" smtClean="0"/>
              <a:t>automaticamente</a:t>
            </a:r>
            <a:r>
              <a:rPr lang="es-ES" dirty="0" smtClean="0"/>
              <a:t>.</a:t>
            </a:r>
            <a:endParaRPr lang="es-ES" dirty="0"/>
          </a:p>
        </p:txBody>
      </p:sp>
      <p:sp>
        <p:nvSpPr>
          <p:cNvPr id="4" name="3 Marcador de texto"/>
          <p:cNvSpPr>
            <a:spLocks noGrp="1"/>
          </p:cNvSpPr>
          <p:nvPr>
            <p:ph type="body" sz="quarter" idx="13"/>
          </p:nvPr>
        </p:nvSpPr>
        <p:spPr/>
        <p:txBody>
          <a:bodyPr/>
          <a:lstStyle/>
          <a:p>
            <a:r>
              <a:rPr lang="es-ES" dirty="0" smtClean="0"/>
              <a:t>Vista previa de un campo</a:t>
            </a:r>
            <a:endParaRPr lang="es-ES" dirty="0"/>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2692" y="2070129"/>
            <a:ext cx="4517409" cy="2608838"/>
          </a:xfrm>
          <a:prstGeom prst="rect">
            <a:avLst/>
          </a:prstGeom>
        </p:spPr>
      </p:pic>
    </p:spTree>
    <p:extLst>
      <p:ext uri="{BB962C8B-B14F-4D97-AF65-F5344CB8AC3E}">
        <p14:creationId xmlns:p14="http://schemas.microsoft.com/office/powerpoint/2010/main" val="35566189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4" name="3 Marcador de texto"/>
          <p:cNvSpPr>
            <a:spLocks noGrp="1"/>
          </p:cNvSpPr>
          <p:nvPr>
            <p:ph type="body" sz="quarter" idx="13"/>
          </p:nvPr>
        </p:nvSpPr>
        <p:spPr/>
        <p:txBody>
          <a:bodyPr/>
          <a:lstStyle/>
          <a:p>
            <a:r>
              <a:rPr lang="es-ES" dirty="0" smtClean="0"/>
              <a:t>Ejemplos del ratio de subconjunto</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135" y="1565460"/>
            <a:ext cx="4151723" cy="2305975"/>
          </a:xfrm>
          <a:prstGeom prst="rect">
            <a:avLst/>
          </a:prstGeom>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35" y="3871435"/>
            <a:ext cx="3890558" cy="2644292"/>
          </a:xfrm>
          <a:prstGeom prst="rect">
            <a:avLst/>
          </a:prstGeom>
        </p:spPr>
      </p:pic>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4489" y="1565460"/>
            <a:ext cx="4062504" cy="3030914"/>
          </a:xfrm>
          <a:prstGeom prst="rect">
            <a:avLst/>
          </a:prstGeom>
        </p:spPr>
      </p:pic>
      <p:sp>
        <p:nvSpPr>
          <p:cNvPr id="8" name="2 Marcador de texto"/>
          <p:cNvSpPr>
            <a:spLocks noGrp="1"/>
          </p:cNvSpPr>
          <p:nvPr>
            <p:ph type="body" sz="quarter" idx="10"/>
          </p:nvPr>
        </p:nvSpPr>
        <p:spPr>
          <a:xfrm>
            <a:off x="4641659" y="5237299"/>
            <a:ext cx="4162568" cy="646331"/>
          </a:xfrm>
        </p:spPr>
        <p:txBody>
          <a:bodyPr/>
          <a:lstStyle/>
          <a:p>
            <a:r>
              <a:rPr lang="es-ES" sz="1400" dirty="0" smtClean="0"/>
              <a:t>Hay que conseguir modelos cuyas claves sean </a:t>
            </a:r>
            <a:r>
              <a:rPr lang="es-ES" sz="1400" dirty="0" err="1" smtClean="0"/>
              <a:t>Perfect</a:t>
            </a:r>
            <a:r>
              <a:rPr lang="es-ES" sz="1400" dirty="0" smtClean="0"/>
              <a:t> Key y tanto la densidad como el ratio de subconjunto estén al 100%.</a:t>
            </a:r>
            <a:endParaRPr lang="es-ES" sz="1400" dirty="0"/>
          </a:p>
        </p:txBody>
      </p:sp>
    </p:spTree>
    <p:extLst>
      <p:ext uri="{BB962C8B-B14F-4D97-AF65-F5344CB8AC3E}">
        <p14:creationId xmlns:p14="http://schemas.microsoft.com/office/powerpoint/2010/main" val="35520230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3" name="2 Marcador de texto"/>
          <p:cNvSpPr>
            <a:spLocks noGrp="1"/>
          </p:cNvSpPr>
          <p:nvPr>
            <p:ph type="body" sz="quarter" idx="10"/>
          </p:nvPr>
        </p:nvSpPr>
        <p:spPr>
          <a:xfrm>
            <a:off x="481011" y="1657777"/>
            <a:ext cx="8117079" cy="2215991"/>
          </a:xfrm>
        </p:spPr>
        <p:txBody>
          <a:bodyPr/>
          <a:lstStyle/>
          <a:p>
            <a:r>
              <a:rPr lang="es-ES" dirty="0"/>
              <a:t>Si existen referencias circulares (bucles) en una estructura de datos, las tablas se asociarán de tal forma </a:t>
            </a:r>
            <a:r>
              <a:rPr lang="es-ES" dirty="0" smtClean="0"/>
              <a:t>que haya </a:t>
            </a:r>
            <a:r>
              <a:rPr lang="es-ES" dirty="0"/>
              <a:t>más de una ruta de asociaciones entre dos campos</a:t>
            </a:r>
            <a:r>
              <a:rPr lang="es-ES" dirty="0" smtClean="0"/>
              <a:t>.</a:t>
            </a:r>
          </a:p>
          <a:p>
            <a:endParaRPr lang="es-ES" dirty="0" smtClean="0"/>
          </a:p>
          <a:p>
            <a:r>
              <a:rPr lang="es-ES" dirty="0" smtClean="0"/>
              <a:t>En el visor del modelo de datos aparecen como líneas discontinuas en rojo.</a:t>
            </a:r>
          </a:p>
          <a:p>
            <a:endParaRPr lang="es-ES" dirty="0" smtClean="0"/>
          </a:p>
          <a:p>
            <a:r>
              <a:rPr lang="es-ES" dirty="0" smtClean="0"/>
              <a:t>Es algo que conviene </a:t>
            </a:r>
            <a:r>
              <a:rPr lang="es-ES" b="1" dirty="0" smtClean="0"/>
              <a:t>evitar</a:t>
            </a:r>
            <a:r>
              <a:rPr lang="es-ES" dirty="0" smtClean="0"/>
              <a:t> porque puede provocar ambigüedades en la interpretación de los datos.</a:t>
            </a:r>
            <a:endParaRPr lang="es-ES" dirty="0"/>
          </a:p>
        </p:txBody>
      </p:sp>
      <p:sp>
        <p:nvSpPr>
          <p:cNvPr id="4" name="3 Marcador de texto"/>
          <p:cNvSpPr>
            <a:spLocks noGrp="1"/>
          </p:cNvSpPr>
          <p:nvPr>
            <p:ph type="body" sz="quarter" idx="13"/>
          </p:nvPr>
        </p:nvSpPr>
        <p:spPr/>
        <p:txBody>
          <a:bodyPr/>
          <a:lstStyle/>
          <a:p>
            <a:r>
              <a:rPr lang="es-ES" dirty="0" smtClean="0"/>
              <a:t>Referencias circulares</a:t>
            </a:r>
            <a:endParaRPr lang="es-E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9489" t="3150" r="27161" b="32777"/>
          <a:stretch/>
        </p:blipFill>
        <p:spPr bwMode="auto">
          <a:xfrm>
            <a:off x="20474" y="4121624"/>
            <a:ext cx="3370997" cy="24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9177" t="3071" r="27243" b="34467"/>
          <a:stretch/>
        </p:blipFill>
        <p:spPr bwMode="auto">
          <a:xfrm>
            <a:off x="5636525" y="4121624"/>
            <a:ext cx="3507475" cy="242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lowchart: Alternate Process 32"/>
          <p:cNvSpPr/>
          <p:nvPr/>
        </p:nvSpPr>
        <p:spPr>
          <a:xfrm>
            <a:off x="3466534" y="4121624"/>
            <a:ext cx="1856096" cy="2429300"/>
          </a:xfrm>
          <a:prstGeom prst="flowChartAlternateProcess">
            <a:avLst/>
          </a:prstGeom>
          <a:solidFill>
            <a:schemeClr val="accent2">
              <a:lumMod val="60000"/>
              <a:lumOff val="40000"/>
            </a:schemeClr>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400" dirty="0" smtClean="0"/>
              <a:t>Para </a:t>
            </a:r>
            <a:r>
              <a:rPr lang="en-US" sz="1400" dirty="0" err="1" smtClean="0"/>
              <a:t>eliminar</a:t>
            </a:r>
            <a:r>
              <a:rPr lang="en-US" sz="1400" dirty="0" smtClean="0"/>
              <a:t> la </a:t>
            </a:r>
            <a:r>
              <a:rPr lang="en-US" sz="1400" dirty="0" err="1" smtClean="0"/>
              <a:t>referencia</a:t>
            </a:r>
            <a:r>
              <a:rPr lang="en-US" sz="1400" dirty="0" smtClean="0"/>
              <a:t> circular:</a:t>
            </a:r>
          </a:p>
          <a:p>
            <a:pPr algn="ctr"/>
            <a:endParaRPr lang="en-US" sz="1400" dirty="0" smtClean="0"/>
          </a:p>
          <a:p>
            <a:pPr algn="ctr"/>
            <a:r>
              <a:rPr lang="en-US" sz="1400" dirty="0" smtClean="0"/>
              <a:t>- </a:t>
            </a:r>
            <a:r>
              <a:rPr lang="en-US" sz="1400" dirty="0" err="1" smtClean="0"/>
              <a:t>Cambiar</a:t>
            </a:r>
            <a:r>
              <a:rPr lang="en-US" sz="1400" dirty="0" smtClean="0"/>
              <a:t> </a:t>
            </a:r>
            <a:r>
              <a:rPr lang="en-US" sz="1400" dirty="0" err="1" smtClean="0"/>
              <a:t>nombre</a:t>
            </a:r>
            <a:r>
              <a:rPr lang="en-US" sz="1400" dirty="0" smtClean="0"/>
              <a:t> del campo</a:t>
            </a:r>
          </a:p>
          <a:p>
            <a:pPr algn="ctr"/>
            <a:r>
              <a:rPr lang="en-US" sz="1400" dirty="0" smtClean="0"/>
              <a:t>o</a:t>
            </a:r>
          </a:p>
          <a:p>
            <a:pPr algn="ctr"/>
            <a:r>
              <a:rPr lang="en-US" sz="1400" dirty="0" smtClean="0"/>
              <a:t>- </a:t>
            </a:r>
            <a:r>
              <a:rPr lang="en-US" sz="1400" dirty="0" err="1" smtClean="0"/>
              <a:t>Eliminar</a:t>
            </a:r>
            <a:r>
              <a:rPr lang="en-US" sz="1400" dirty="0" smtClean="0"/>
              <a:t> </a:t>
            </a:r>
            <a:r>
              <a:rPr lang="en-US" sz="1400" dirty="0" err="1" smtClean="0"/>
              <a:t>uno</a:t>
            </a:r>
            <a:r>
              <a:rPr lang="en-US" sz="1400" dirty="0" smtClean="0"/>
              <a:t> de </a:t>
            </a:r>
            <a:r>
              <a:rPr lang="en-US" sz="1400" dirty="0" err="1" smtClean="0"/>
              <a:t>los</a:t>
            </a:r>
            <a:r>
              <a:rPr lang="en-US" sz="1400" dirty="0" smtClean="0"/>
              <a:t> </a:t>
            </a:r>
            <a:r>
              <a:rPr lang="en-US" sz="1400" dirty="0" err="1" smtClean="0"/>
              <a:t>campos</a:t>
            </a:r>
            <a:endParaRPr lang="en-US" sz="1400" dirty="0"/>
          </a:p>
        </p:txBody>
      </p:sp>
      <p:sp>
        <p:nvSpPr>
          <p:cNvPr id="8" name="Isosceles Triangle 30"/>
          <p:cNvSpPr/>
          <p:nvPr/>
        </p:nvSpPr>
        <p:spPr>
          <a:xfrm rot="5400000">
            <a:off x="4607751" y="5200138"/>
            <a:ext cx="1780188" cy="272272"/>
          </a:xfrm>
          <a:prstGeom prst="triangle">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711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n-US" dirty="0" err="1"/>
              <a:t>Modelo</a:t>
            </a:r>
            <a:r>
              <a:rPr lang="en-US" dirty="0"/>
              <a:t> de </a:t>
            </a:r>
            <a:r>
              <a:rPr lang="en-US" dirty="0" err="1"/>
              <a:t>datos</a:t>
            </a:r>
            <a:r>
              <a:rPr lang="en-US" dirty="0"/>
              <a:t> </a:t>
            </a:r>
            <a:r>
              <a:rPr lang="en-US" dirty="0" err="1"/>
              <a:t>en</a:t>
            </a:r>
            <a:r>
              <a:rPr lang="en-US" dirty="0"/>
              <a:t> </a:t>
            </a:r>
            <a:r>
              <a:rPr lang="en-US" dirty="0" err="1"/>
              <a:t>Qlik</a:t>
            </a:r>
            <a:r>
              <a:rPr lang="en-US" dirty="0"/>
              <a:t> Sense</a:t>
            </a:r>
            <a:endParaRPr lang="es-ES" dirty="0"/>
          </a:p>
        </p:txBody>
      </p:sp>
      <p:sp>
        <p:nvSpPr>
          <p:cNvPr id="3" name="2 Marcador de texto"/>
          <p:cNvSpPr>
            <a:spLocks noGrp="1"/>
          </p:cNvSpPr>
          <p:nvPr>
            <p:ph type="body" sz="quarter" idx="10"/>
          </p:nvPr>
        </p:nvSpPr>
        <p:spPr>
          <a:xfrm>
            <a:off x="509728" y="1671424"/>
            <a:ext cx="8224838" cy="1938992"/>
          </a:xfrm>
        </p:spPr>
        <p:txBody>
          <a:bodyPr/>
          <a:lstStyle/>
          <a:p>
            <a:r>
              <a:rPr lang="es-ES" dirty="0"/>
              <a:t>Cuando dos o más tablas internas tienen dos o más campos en </a:t>
            </a:r>
            <a:r>
              <a:rPr lang="es-ES" dirty="0" smtClean="0"/>
              <a:t>común, </a:t>
            </a:r>
            <a:r>
              <a:rPr lang="es-ES" dirty="0" err="1" smtClean="0"/>
              <a:t>Qlik</a:t>
            </a:r>
            <a:r>
              <a:rPr lang="es-ES" dirty="0" smtClean="0"/>
              <a:t> crea una clave sintética:</a:t>
            </a:r>
          </a:p>
          <a:p>
            <a:pPr lvl="2"/>
            <a:r>
              <a:rPr lang="es-ES" dirty="0"/>
              <a:t>campos anónimos que representan todas las combinaciones posibles de la clave compuesta</a:t>
            </a:r>
            <a:endParaRPr lang="es-ES" dirty="0" smtClean="0"/>
          </a:p>
          <a:p>
            <a:endParaRPr lang="es-ES" dirty="0" smtClean="0"/>
          </a:p>
          <a:p>
            <a:r>
              <a:rPr lang="es-ES" dirty="0" err="1" smtClean="0"/>
              <a:t>Qlik</a:t>
            </a:r>
            <a:r>
              <a:rPr lang="es-ES" dirty="0" smtClean="0"/>
              <a:t> </a:t>
            </a:r>
            <a:r>
              <a:rPr lang="es-ES" dirty="0"/>
              <a:t>Sense puede o no gestionarlas con </a:t>
            </a:r>
            <a:r>
              <a:rPr lang="es-ES" dirty="0" smtClean="0"/>
              <a:t>acierto </a:t>
            </a:r>
            <a:r>
              <a:rPr lang="es-ES" dirty="0" smtClean="0">
                <a:sym typeface="Wingdings" panose="05000000000000000000" pitchFamily="2" charset="2"/>
              </a:rPr>
              <a:t> lo recomendable es </a:t>
            </a:r>
            <a:r>
              <a:rPr lang="es-ES" b="1" dirty="0" smtClean="0"/>
              <a:t>eliminar</a:t>
            </a:r>
            <a:r>
              <a:rPr lang="es-ES" dirty="0" smtClean="0"/>
              <a:t> estas claves:</a:t>
            </a:r>
            <a:endParaRPr lang="es-ES" dirty="0"/>
          </a:p>
        </p:txBody>
      </p:sp>
      <p:sp>
        <p:nvSpPr>
          <p:cNvPr id="4" name="3 Marcador de texto"/>
          <p:cNvSpPr>
            <a:spLocks noGrp="1"/>
          </p:cNvSpPr>
          <p:nvPr>
            <p:ph type="body" sz="quarter" idx="13"/>
          </p:nvPr>
        </p:nvSpPr>
        <p:spPr/>
        <p:txBody>
          <a:bodyPr/>
          <a:lstStyle/>
          <a:p>
            <a:r>
              <a:rPr lang="es-ES" dirty="0" smtClean="0"/>
              <a:t>Claves sintéticas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672" y="3773758"/>
            <a:ext cx="2791775" cy="2578391"/>
          </a:xfrm>
          <a:prstGeom prst="rect">
            <a:avLst/>
          </a:prstGeom>
        </p:spPr>
      </p:pic>
      <p:sp>
        <p:nvSpPr>
          <p:cNvPr id="6" name="2 Marcador de texto"/>
          <p:cNvSpPr txBox="1">
            <a:spLocks/>
          </p:cNvSpPr>
          <p:nvPr/>
        </p:nvSpPr>
        <p:spPr bwMode="gray">
          <a:xfrm>
            <a:off x="3098042" y="3739791"/>
            <a:ext cx="5691116" cy="2769989"/>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90513" indent="-290513" algn="l" defTabSz="914400" rtl="0" eaLnBrk="1" fontAlgn="base" latinLnBrk="0" hangingPunct="1">
              <a:spcBef>
                <a:spcPts val="0"/>
              </a:spcBef>
              <a:spcAft>
                <a:spcPts val="0"/>
              </a:spcAft>
              <a:buClr>
                <a:schemeClr val="bg2"/>
              </a:buClr>
              <a:buSzPct val="12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1pPr>
            <a:lvl2pPr marL="285750" indent="-285750" algn="l" defTabSz="914400" rtl="0" eaLnBrk="1" fontAlgn="base" latinLnBrk="0" hangingPunct="1">
              <a:spcBef>
                <a:spcPts val="0"/>
              </a:spcBef>
              <a:spcAft>
                <a:spcPts val="0"/>
              </a:spcAft>
              <a:buClr>
                <a:schemeClr val="bg2"/>
              </a:buClr>
              <a:buSzPct val="100000"/>
              <a:buFont typeface="Wingdings" pitchFamily="2" charset="2"/>
              <a:buChar char="§"/>
              <a:defRPr lang="en-US" sz="1800" b="0" kern="1200" baseline="0" dirty="0" smtClean="0">
                <a:solidFill>
                  <a:schemeClr val="tx1"/>
                </a:solidFill>
                <a:latin typeface="+mn-lt"/>
                <a:ea typeface="+mn-ea"/>
                <a:cs typeface="Arial" pitchFamily="34" charset="0"/>
              </a:defRPr>
            </a:lvl2pPr>
            <a:lvl3pPr marL="571500" indent="-279400" algn="l" defTabSz="914400" rtl="0" eaLnBrk="1" fontAlgn="base" latinLnBrk="0" hangingPunct="1">
              <a:spcBef>
                <a:spcPts val="0"/>
              </a:spcBef>
              <a:spcAft>
                <a:spcPts val="0"/>
              </a:spcAft>
              <a:buClr>
                <a:schemeClr val="bg2"/>
              </a:buClr>
              <a:buSzPct val="90000"/>
              <a:buFont typeface="Arial" pitchFamily="34" charset="0"/>
              <a:buChar char="–"/>
              <a:defRPr kumimoji="0" lang="en-US" sz="1800" b="0" i="0" u="none" strike="noStrike" kern="1200" cap="none" spc="0" normalizeH="0" baseline="0" noProof="0" dirty="0" smtClean="0">
                <a:ln>
                  <a:noFill/>
                </a:ln>
                <a:solidFill>
                  <a:schemeClr val="tx1"/>
                </a:solidFill>
                <a:effectLst/>
                <a:uLnTx/>
                <a:uFillTx/>
                <a:latin typeface="Arial" pitchFamily="34" charset="0"/>
                <a:ea typeface="+mn-ea"/>
                <a:cs typeface="Arial" pitchFamily="34" charset="0"/>
              </a:defRPr>
            </a:lvl3pPr>
            <a:lvl4pPr marL="850900" indent="-279400" algn="l" defTabSz="914400" rtl="0" eaLnBrk="1" fontAlgn="base" latinLnBrk="0" hangingPunct="1">
              <a:spcBef>
                <a:spcPts val="0"/>
              </a:spcBef>
              <a:spcAft>
                <a:spcPts val="0"/>
              </a:spcAft>
              <a:buClr>
                <a:schemeClr val="bg2"/>
              </a:buClr>
              <a:buSzPct val="80000"/>
              <a:buFont typeface="Wingdings" pitchFamily="2" charset="2"/>
              <a:buChar char="§"/>
              <a:defRPr lang="en-US" sz="1800" b="0" kern="1200" baseline="0" dirty="0" smtClean="0">
                <a:solidFill>
                  <a:schemeClr val="tx1"/>
                </a:solidFill>
                <a:latin typeface="Arial" pitchFamily="34" charset="0"/>
                <a:ea typeface="+mn-ea"/>
                <a:cs typeface="Arial" pitchFamily="34" charset="0"/>
              </a:defRPr>
            </a:lvl4pPr>
            <a:lvl5pPr marL="1136650" indent="-285750" algn="l" defTabSz="933450" rtl="0" eaLnBrk="1" fontAlgn="base" latinLnBrk="0" hangingPunct="1">
              <a:spcBef>
                <a:spcPts val="0"/>
              </a:spcBef>
              <a:spcAft>
                <a:spcPts val="0"/>
              </a:spcAft>
              <a:buClr>
                <a:schemeClr val="bg2"/>
              </a:buClr>
              <a:buSzPct val="70000"/>
              <a:buFont typeface="Arial" pitchFamily="34" charset="0"/>
              <a:buChar char="–"/>
              <a:defRPr lang="en-US" sz="1800" b="0" kern="1200" baseline="0" dirty="0" smtClean="0">
                <a:solidFill>
                  <a:schemeClr val="tx1"/>
                </a:solidFill>
                <a:latin typeface="Arial" pitchFamily="34" charset="0"/>
                <a:ea typeface="+mn-ea"/>
                <a:cs typeface="Arial" pitchFamily="34" charset="0"/>
              </a:defRPr>
            </a:lvl5pPr>
            <a:lvl6pPr marL="1435100" indent="-285750" algn="l" defTabSz="914400" rtl="0" eaLnBrk="1" latinLnBrk="0" hangingPunct="1">
              <a:spcBef>
                <a:spcPts val="0"/>
              </a:spcBef>
              <a:spcAft>
                <a:spcPts val="0"/>
              </a:spcAft>
              <a:buClr>
                <a:schemeClr val="tx2"/>
              </a:buClr>
              <a:buSzPct val="70000"/>
              <a:buFont typeface="Wingdings" pitchFamily="2" charset="2"/>
              <a:buChar char="§"/>
              <a:defRPr lang="en-US" sz="1800" kern="1200" dirty="0" smtClean="0">
                <a:solidFill>
                  <a:schemeClr val="tx1"/>
                </a:solidFill>
                <a:latin typeface="Arial" pitchFamily="34" charset="0"/>
                <a:ea typeface="+mn-ea"/>
                <a:cs typeface="Arial" pitchFamily="34" charset="0"/>
              </a:defRPr>
            </a:lvl6pPr>
            <a:lvl7pPr marL="1714500" indent="-273050" algn="l" defTabSz="914400" rtl="0" eaLnBrk="1" latinLnBrk="0" hangingPunct="1">
              <a:spcBef>
                <a:spcPts val="0"/>
              </a:spcBef>
              <a:spcAft>
                <a:spcPts val="0"/>
              </a:spcAft>
              <a:buClr>
                <a:schemeClr val="tx2"/>
              </a:buClr>
              <a:buSzPct val="70000"/>
              <a:buFont typeface="Arial" pitchFamily="34" charset="0"/>
              <a:buChar char="–"/>
              <a:defRPr sz="1800" kern="1200" baseline="0">
                <a:solidFill>
                  <a:schemeClr val="tx1"/>
                </a:solidFill>
                <a:latin typeface="+mn-lt"/>
                <a:ea typeface="+mn-ea"/>
                <a:cs typeface="Arial" pitchFamily="34" charset="0"/>
              </a:defRPr>
            </a:lvl7pPr>
            <a:lvl8pPr marL="1600200" indent="-228600" algn="l" defTabSz="914400" rtl="0" eaLnBrk="1" latinLnBrk="0" hangingPunct="1">
              <a:spcBef>
                <a:spcPts val="0"/>
              </a:spcBef>
              <a:spcAft>
                <a:spcPts val="0"/>
              </a:spcAft>
              <a:buSzPct val="70000"/>
              <a:buFont typeface="Arial" pitchFamily="34" charset="0"/>
              <a:buChar char="•"/>
              <a:defRPr sz="1800" kern="1200" baseline="0">
                <a:solidFill>
                  <a:schemeClr val="tx1"/>
                </a:solidFill>
                <a:latin typeface="Arial" pitchFamily="34" charset="0"/>
                <a:ea typeface="+mn-ea"/>
                <a:cs typeface="Arial" pitchFamily="34" charset="0"/>
              </a:defRPr>
            </a:lvl8pPr>
            <a:lvl9pPr marL="1824038" indent="-223838" algn="l" defTabSz="914400" rtl="0" eaLnBrk="1" latinLnBrk="0" hangingPunct="1">
              <a:spcBef>
                <a:spcPts val="0"/>
              </a:spcBef>
              <a:spcAft>
                <a:spcPts val="0"/>
              </a:spcAft>
              <a:buSzPct val="70000"/>
              <a:buFont typeface="Arial" pitchFamily="34" charset="0"/>
              <a:buChar char="–"/>
              <a:defRPr sz="1800" kern="1200">
                <a:solidFill>
                  <a:schemeClr val="tx1"/>
                </a:solidFill>
                <a:latin typeface="Arial" pitchFamily="34" charset="0"/>
                <a:ea typeface="+mn-ea"/>
                <a:cs typeface="Arial" pitchFamily="34" charset="0"/>
              </a:defRPr>
            </a:lvl9pPr>
          </a:lstStyle>
          <a:p>
            <a:pPr lvl="2"/>
            <a:r>
              <a:rPr lang="es-ES" dirty="0" smtClean="0"/>
              <a:t>Comprobar </a:t>
            </a:r>
            <a:r>
              <a:rPr lang="es-ES" dirty="0"/>
              <a:t>que solo se usan como claves los campos que vinculan lógicamente dos tablas</a:t>
            </a:r>
            <a:r>
              <a:rPr lang="es-ES" dirty="0" smtClean="0"/>
              <a:t>.</a:t>
            </a:r>
          </a:p>
          <a:p>
            <a:pPr lvl="2"/>
            <a:r>
              <a:rPr lang="es-ES" dirty="0" smtClean="0"/>
              <a:t>Evitar usar como claves los campos como:</a:t>
            </a:r>
          </a:p>
          <a:p>
            <a:pPr lvl="3"/>
            <a:r>
              <a:rPr lang="es-ES" dirty="0" smtClean="0"/>
              <a:t>“Comentario</a:t>
            </a:r>
            <a:r>
              <a:rPr lang="es-ES" dirty="0"/>
              <a:t>”, “Observación” y “Descripción</a:t>
            </a:r>
            <a:r>
              <a:rPr lang="es-ES" dirty="0" smtClean="0"/>
              <a:t>”. </a:t>
            </a:r>
          </a:p>
          <a:p>
            <a:pPr lvl="3"/>
            <a:r>
              <a:rPr lang="es-ES" dirty="0" smtClean="0"/>
              <a:t>“Fecha</a:t>
            </a:r>
            <a:r>
              <a:rPr lang="es-ES" dirty="0"/>
              <a:t>”, “Compañía” y “Nombre</a:t>
            </a:r>
            <a:r>
              <a:rPr lang="es-ES" dirty="0" smtClean="0"/>
              <a:t>”  pueden aparecer en varias tablas con valores </a:t>
            </a:r>
            <a:r>
              <a:rPr lang="es-ES" dirty="0"/>
              <a:t>idénticos, pero </a:t>
            </a:r>
            <a:r>
              <a:rPr lang="es-ES" dirty="0" smtClean="0"/>
              <a:t>con distinta información.</a:t>
            </a:r>
            <a:endParaRPr lang="es-ES" dirty="0"/>
          </a:p>
          <a:p>
            <a:pPr lvl="2"/>
            <a:r>
              <a:rPr lang="es-ES" dirty="0" smtClean="0"/>
              <a:t>No usar </a:t>
            </a:r>
            <a:r>
              <a:rPr lang="es-ES" dirty="0"/>
              <a:t>campos </a:t>
            </a:r>
            <a:r>
              <a:rPr lang="es-ES" dirty="0" smtClean="0"/>
              <a:t>redundantes.</a:t>
            </a:r>
          </a:p>
          <a:p>
            <a:pPr lvl="2"/>
            <a:r>
              <a:rPr lang="es-ES" dirty="0" smtClean="0"/>
              <a:t>Crear propias</a:t>
            </a:r>
            <a:r>
              <a:rPr lang="es-ES" dirty="0"/>
              <a:t> claves no </a:t>
            </a:r>
            <a:r>
              <a:rPr lang="es-ES" dirty="0" smtClean="0"/>
              <a:t>compuestas:</a:t>
            </a:r>
          </a:p>
          <a:p>
            <a:pPr lvl="3"/>
            <a:r>
              <a:rPr lang="es-ES" dirty="0" smtClean="0"/>
              <a:t>Uso de la función </a:t>
            </a:r>
            <a:r>
              <a:rPr lang="es-ES" dirty="0"/>
              <a:t>de script AutoNumber.</a:t>
            </a:r>
          </a:p>
        </p:txBody>
      </p:sp>
    </p:spTree>
    <p:extLst>
      <p:ext uri="{BB962C8B-B14F-4D97-AF65-F5344CB8AC3E}">
        <p14:creationId xmlns:p14="http://schemas.microsoft.com/office/powerpoint/2010/main" val="202513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827213" y="2184400"/>
            <a:ext cx="5511800" cy="615553"/>
          </a:xfrm>
        </p:spPr>
        <p:txBody>
          <a:bodyPr/>
          <a:lstStyle/>
          <a:p>
            <a:pPr lvl="0"/>
            <a:r>
              <a:rPr lang="en-US" dirty="0" err="1" smtClean="0"/>
              <a:t>Referencias</a:t>
            </a:r>
            <a:endParaRPr lang="es-ES" dirty="0"/>
          </a:p>
        </p:txBody>
      </p:sp>
    </p:spTree>
    <p:extLst>
      <p:ext uri="{BB962C8B-B14F-4D97-AF65-F5344CB8AC3E}">
        <p14:creationId xmlns:p14="http://schemas.microsoft.com/office/powerpoint/2010/main" val="2693346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Referencias</a:t>
            </a:r>
            <a:endParaRPr lang="es-ES" dirty="0"/>
          </a:p>
        </p:txBody>
      </p:sp>
      <p:sp>
        <p:nvSpPr>
          <p:cNvPr id="3" name="2 Marcador de texto"/>
          <p:cNvSpPr>
            <a:spLocks noGrp="1"/>
          </p:cNvSpPr>
          <p:nvPr>
            <p:ph type="body" sz="quarter" idx="10"/>
          </p:nvPr>
        </p:nvSpPr>
        <p:spPr>
          <a:xfrm>
            <a:off x="481012" y="1603186"/>
            <a:ext cx="8224838" cy="4708981"/>
          </a:xfrm>
        </p:spPr>
        <p:txBody>
          <a:bodyPr/>
          <a:lstStyle/>
          <a:p>
            <a:r>
              <a:rPr lang="es-ES" dirty="0" smtClean="0"/>
              <a:t>Para ampliar la información sobre estos temas:</a:t>
            </a:r>
          </a:p>
          <a:p>
            <a:pPr lvl="2"/>
            <a:endParaRPr lang="es-ES" dirty="0"/>
          </a:p>
          <a:p>
            <a:pPr lvl="2"/>
            <a:r>
              <a:rPr lang="es-ES" dirty="0" smtClean="0"/>
              <a:t>Tutoriales </a:t>
            </a:r>
            <a:r>
              <a:rPr lang="es-ES" dirty="0" err="1" smtClean="0"/>
              <a:t>Qlik</a:t>
            </a:r>
            <a:r>
              <a:rPr lang="es-ES" dirty="0" smtClean="0"/>
              <a:t> </a:t>
            </a:r>
            <a:r>
              <a:rPr lang="es-ES" dirty="0" err="1" smtClean="0"/>
              <a:t>Sense</a:t>
            </a:r>
            <a:r>
              <a:rPr lang="es-ES" dirty="0" smtClean="0"/>
              <a:t> (en español):</a:t>
            </a:r>
          </a:p>
          <a:p>
            <a:pPr lvl="3"/>
            <a:r>
              <a:rPr lang="es-ES" dirty="0" smtClean="0"/>
              <a:t>Scripts para principiantes </a:t>
            </a:r>
            <a:r>
              <a:rPr lang="es-ES" dirty="0" smtClean="0">
                <a:sym typeface="Wingdings" panose="05000000000000000000" pitchFamily="2" charset="2"/>
              </a:rPr>
              <a:t> Tutorial_1</a:t>
            </a:r>
          </a:p>
          <a:p>
            <a:pPr lvl="3"/>
            <a:endParaRPr lang="es-ES" dirty="0" smtClean="0"/>
          </a:p>
          <a:p>
            <a:pPr lvl="3"/>
            <a:r>
              <a:rPr lang="es-ES" dirty="0" smtClean="0"/>
              <a:t>Pasos siguientes en la elaboración de scripts </a:t>
            </a:r>
            <a:r>
              <a:rPr lang="es-ES" dirty="0" smtClean="0">
                <a:sym typeface="Wingdings" panose="05000000000000000000" pitchFamily="2" charset="2"/>
              </a:rPr>
              <a:t> Tutorial_2</a:t>
            </a:r>
            <a:endParaRPr lang="es-ES" dirty="0" smtClean="0"/>
          </a:p>
          <a:p>
            <a:pPr lvl="3"/>
            <a:endParaRPr lang="es-ES" dirty="0" smtClean="0"/>
          </a:p>
          <a:p>
            <a:pPr lvl="2"/>
            <a:r>
              <a:rPr lang="es-ES" dirty="0" smtClean="0"/>
              <a:t>Guía de Sintaxis de script y funciones de gráficos </a:t>
            </a:r>
          </a:p>
          <a:p>
            <a:pPr lvl="2"/>
            <a:endParaRPr lang="es-ES" dirty="0"/>
          </a:p>
          <a:p>
            <a:pPr lvl="2"/>
            <a:r>
              <a:rPr lang="es-ES" dirty="0" smtClean="0"/>
              <a:t>Manual en línea:</a:t>
            </a:r>
          </a:p>
          <a:p>
            <a:pPr lvl="3"/>
            <a:r>
              <a:rPr lang="es-ES" dirty="0">
                <a:hlinkClick r:id="rId3"/>
              </a:rPr>
              <a:t>https://help.qlik.com/</a:t>
            </a:r>
            <a:r>
              <a:rPr lang="es-ES" dirty="0" err="1">
                <a:hlinkClick r:id="rId3"/>
              </a:rPr>
              <a:t>sense</a:t>
            </a:r>
            <a:r>
              <a:rPr lang="es-ES" dirty="0">
                <a:hlinkClick r:id="rId3"/>
              </a:rPr>
              <a:t>/2.0/en-US/online/#../</a:t>
            </a:r>
            <a:r>
              <a:rPr lang="es-ES" dirty="0" err="1">
                <a:hlinkClick r:id="rId3"/>
              </a:rPr>
              <a:t>Subsystems</a:t>
            </a:r>
            <a:r>
              <a:rPr lang="es-ES" dirty="0">
                <a:hlinkClick r:id="rId3"/>
              </a:rPr>
              <a:t>/</a:t>
            </a:r>
            <a:r>
              <a:rPr lang="es-ES" dirty="0" err="1">
                <a:hlinkClick r:id="rId3"/>
              </a:rPr>
              <a:t>Hub</a:t>
            </a:r>
            <a:r>
              <a:rPr lang="es-ES" dirty="0">
                <a:hlinkClick r:id="rId3"/>
              </a:rPr>
              <a:t>/Content/</a:t>
            </a:r>
            <a:r>
              <a:rPr lang="es-ES" dirty="0" err="1">
                <a:hlinkClick r:id="rId3"/>
              </a:rPr>
              <a:t>Introduction</a:t>
            </a:r>
            <a:r>
              <a:rPr lang="es-ES" dirty="0">
                <a:hlinkClick r:id="rId3"/>
              </a:rPr>
              <a:t>/get-started.htm</a:t>
            </a:r>
            <a:endParaRPr lang="es-ES" dirty="0" smtClean="0"/>
          </a:p>
          <a:p>
            <a:pPr lvl="2"/>
            <a:endParaRPr lang="es-ES" dirty="0"/>
          </a:p>
          <a:p>
            <a:pPr lvl="2"/>
            <a:r>
              <a:rPr lang="es-ES" dirty="0" smtClean="0"/>
              <a:t>Comunidad </a:t>
            </a:r>
            <a:r>
              <a:rPr lang="es-ES" dirty="0" err="1" smtClean="0"/>
              <a:t>Qlik</a:t>
            </a:r>
            <a:r>
              <a:rPr lang="es-ES" dirty="0" smtClean="0"/>
              <a:t>:</a:t>
            </a:r>
          </a:p>
          <a:p>
            <a:pPr lvl="3"/>
            <a:r>
              <a:rPr lang="es-ES" dirty="0">
                <a:hlinkClick r:id="rId4"/>
              </a:rPr>
              <a:t>https://community.qlik.com</a:t>
            </a:r>
            <a:endParaRPr lang="es-ES" dirty="0"/>
          </a:p>
          <a:p>
            <a:pPr lvl="3"/>
            <a:endParaRPr lang="es-ES" dirty="0"/>
          </a:p>
          <a:p>
            <a:pPr lvl="2"/>
            <a:endParaRPr lang="es-ES" dirty="0"/>
          </a:p>
        </p:txBody>
      </p:sp>
      <p:graphicFrame>
        <p:nvGraphicFramePr>
          <p:cNvPr id="6" name="5 Objeto"/>
          <p:cNvGraphicFramePr>
            <a:graphicFrameLocks noChangeAspect="1"/>
          </p:cNvGraphicFramePr>
          <p:nvPr>
            <p:extLst>
              <p:ext uri="{D42A27DB-BD31-4B8C-83A1-F6EECF244321}">
                <p14:modId xmlns:p14="http://schemas.microsoft.com/office/powerpoint/2010/main" val="3532357526"/>
              </p:ext>
            </p:extLst>
          </p:nvPr>
        </p:nvGraphicFramePr>
        <p:xfrm>
          <a:off x="5261212" y="2251671"/>
          <a:ext cx="728130" cy="614360"/>
        </p:xfrm>
        <a:graphic>
          <a:graphicData uri="http://schemas.openxmlformats.org/presentationml/2006/ole">
            <mc:AlternateContent xmlns:mc="http://schemas.openxmlformats.org/markup-compatibility/2006">
              <mc:Choice xmlns:v="urn:schemas-microsoft-com:vml" Requires="v">
                <p:oleObj spid="_x0000_s2066" name="Objeto empaquetador del shell" showAsIcon="1" r:id="rId5" imgW="914400" imgH="771480" progId="Package">
                  <p:embed/>
                </p:oleObj>
              </mc:Choice>
              <mc:Fallback>
                <p:oleObj name="Objeto empaquetador del shell" showAsIcon="1" r:id="rId5" imgW="914400" imgH="771480" progId="Package">
                  <p:embed/>
                  <p:pic>
                    <p:nvPicPr>
                      <p:cNvPr id="0" name=""/>
                      <p:cNvPicPr/>
                      <p:nvPr/>
                    </p:nvPicPr>
                    <p:blipFill>
                      <a:blip r:embed="rId6"/>
                      <a:stretch>
                        <a:fillRect/>
                      </a:stretch>
                    </p:blipFill>
                    <p:spPr>
                      <a:xfrm>
                        <a:off x="5261212" y="2251671"/>
                        <a:ext cx="728130" cy="614360"/>
                      </a:xfrm>
                      <a:prstGeom prst="rect">
                        <a:avLst/>
                      </a:prstGeom>
                    </p:spPr>
                  </p:pic>
                </p:oleObj>
              </mc:Fallback>
            </mc:AlternateContent>
          </a:graphicData>
        </a:graphic>
      </p:graphicFrame>
      <p:graphicFrame>
        <p:nvGraphicFramePr>
          <p:cNvPr id="4" name="3 Objeto"/>
          <p:cNvGraphicFramePr>
            <a:graphicFrameLocks noChangeAspect="1"/>
          </p:cNvGraphicFramePr>
          <p:nvPr>
            <p:extLst>
              <p:ext uri="{D42A27DB-BD31-4B8C-83A1-F6EECF244321}">
                <p14:modId xmlns:p14="http://schemas.microsoft.com/office/powerpoint/2010/main" val="2061506349"/>
              </p:ext>
            </p:extLst>
          </p:nvPr>
        </p:nvGraphicFramePr>
        <p:xfrm>
          <a:off x="7294730" y="2797579"/>
          <a:ext cx="784745" cy="662129"/>
        </p:xfrm>
        <a:graphic>
          <a:graphicData uri="http://schemas.openxmlformats.org/presentationml/2006/ole">
            <mc:AlternateContent xmlns:mc="http://schemas.openxmlformats.org/markup-compatibility/2006">
              <mc:Choice xmlns:v="urn:schemas-microsoft-com:vml" Requires="v">
                <p:oleObj spid="_x0000_s2067" name="Objeto empaquetador del shell" showAsIcon="1" r:id="rId7" imgW="914400" imgH="771480" progId="Package">
                  <p:embed/>
                </p:oleObj>
              </mc:Choice>
              <mc:Fallback>
                <p:oleObj name="Objeto empaquetador del shell" showAsIcon="1" r:id="rId7" imgW="914400" imgH="771480" progId="Package">
                  <p:embed/>
                  <p:pic>
                    <p:nvPicPr>
                      <p:cNvPr id="0" name=""/>
                      <p:cNvPicPr/>
                      <p:nvPr/>
                    </p:nvPicPr>
                    <p:blipFill>
                      <a:blip r:embed="rId8"/>
                      <a:stretch>
                        <a:fillRect/>
                      </a:stretch>
                    </p:blipFill>
                    <p:spPr>
                      <a:xfrm>
                        <a:off x="7294730" y="2797579"/>
                        <a:ext cx="784745" cy="662129"/>
                      </a:xfrm>
                      <a:prstGeom prst="rect">
                        <a:avLst/>
                      </a:prstGeom>
                    </p:spPr>
                  </p:pic>
                </p:oleObj>
              </mc:Fallback>
            </mc:AlternateContent>
          </a:graphicData>
        </a:graphic>
      </p:graphicFrame>
      <p:graphicFrame>
        <p:nvGraphicFramePr>
          <p:cNvPr id="5" name="4 Objeto"/>
          <p:cNvGraphicFramePr>
            <a:graphicFrameLocks noChangeAspect="1"/>
          </p:cNvGraphicFramePr>
          <p:nvPr>
            <p:extLst>
              <p:ext uri="{D42A27DB-BD31-4B8C-83A1-F6EECF244321}">
                <p14:modId xmlns:p14="http://schemas.microsoft.com/office/powerpoint/2010/main" val="1238090670"/>
              </p:ext>
            </p:extLst>
          </p:nvPr>
        </p:nvGraphicFramePr>
        <p:xfrm>
          <a:off x="6257500" y="3479967"/>
          <a:ext cx="914400" cy="771525"/>
        </p:xfrm>
        <a:graphic>
          <a:graphicData uri="http://schemas.openxmlformats.org/presentationml/2006/ole">
            <mc:AlternateContent xmlns:mc="http://schemas.openxmlformats.org/markup-compatibility/2006">
              <mc:Choice xmlns:v="urn:schemas-microsoft-com:vml" Requires="v">
                <p:oleObj spid="_x0000_s2068" name="Acrobat Document" showAsIcon="1" r:id="rId9" imgW="914400" imgH="771480" progId="AcroExch.Document.11">
                  <p:embed/>
                </p:oleObj>
              </mc:Choice>
              <mc:Fallback>
                <p:oleObj name="Acrobat Document" showAsIcon="1" r:id="rId9" imgW="914400" imgH="771480" progId="AcroExch.Document.11">
                  <p:embed/>
                  <p:pic>
                    <p:nvPicPr>
                      <p:cNvPr id="0" name=""/>
                      <p:cNvPicPr/>
                      <p:nvPr/>
                    </p:nvPicPr>
                    <p:blipFill>
                      <a:blip r:embed="rId10"/>
                      <a:stretch>
                        <a:fillRect/>
                      </a:stretch>
                    </p:blipFill>
                    <p:spPr>
                      <a:xfrm>
                        <a:off x="6257500" y="347996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85977218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
        <p:nvSpPr>
          <p:cNvPr id="4" name="Text Placeholder 3"/>
          <p:cNvSpPr>
            <a:spLocks noGrp="1"/>
          </p:cNvSpPr>
          <p:nvPr>
            <p:ph type="body" sz="quarter" idx="14"/>
          </p:nvPr>
        </p:nvSpPr>
        <p:spPr>
          <a:xfrm>
            <a:off x="1366838" y="2140169"/>
            <a:ext cx="6734627" cy="830997"/>
          </a:xfrm>
        </p:spPr>
        <p:txBody>
          <a:bodyPr/>
          <a:lstStyle/>
          <a:p>
            <a:r>
              <a:rPr lang="en-US" dirty="0" err="1" smtClean="0"/>
              <a:t>Realizado</a:t>
            </a:r>
            <a:r>
              <a:rPr lang="en-US" dirty="0" smtClean="0"/>
              <a:t> </a:t>
            </a:r>
            <a:r>
              <a:rPr lang="en-US" dirty="0" err="1" smtClean="0"/>
              <a:t>por</a:t>
            </a:r>
            <a:r>
              <a:rPr lang="en-US" dirty="0" smtClean="0"/>
              <a:t>: Mercedes Tirado</a:t>
            </a:r>
          </a:p>
          <a:p>
            <a:endParaRPr lang="en-US" dirty="0"/>
          </a:p>
          <a:p>
            <a:r>
              <a:rPr lang="en-US" dirty="0" err="1" smtClean="0"/>
              <a:t>Contacto</a:t>
            </a:r>
            <a:r>
              <a:rPr lang="en-US" dirty="0" smtClean="0"/>
              <a:t>: mercedes_tirado@lcc.com</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Título"/>
          <p:cNvSpPr>
            <a:spLocks noGrp="1"/>
          </p:cNvSpPr>
          <p:nvPr>
            <p:ph type="title"/>
          </p:nvPr>
        </p:nvSpPr>
        <p:spPr>
          <a:xfrm>
            <a:off x="1839914" y="2200275"/>
            <a:ext cx="5524500" cy="1231106"/>
          </a:xfrm>
        </p:spPr>
        <p:txBody>
          <a:bodyPr/>
          <a:lstStyle/>
          <a:p>
            <a:r>
              <a:rPr lang="es-ES" dirty="0" smtClean="0"/>
              <a:t>Carga de datos en </a:t>
            </a:r>
            <a:r>
              <a:rPr lang="es-ES" dirty="0" err="1" smtClean="0"/>
              <a:t>Qlik</a:t>
            </a:r>
            <a:r>
              <a:rPr lang="es-ES" dirty="0" smtClean="0"/>
              <a:t> </a:t>
            </a:r>
            <a:r>
              <a:rPr lang="es-ES" dirty="0" err="1" smtClean="0"/>
              <a:t>Sense</a:t>
            </a:r>
            <a:endParaRPr lang="es-ES" dirty="0"/>
          </a:p>
        </p:txBody>
      </p:sp>
    </p:spTree>
    <p:extLst>
      <p:ext uri="{BB962C8B-B14F-4D97-AF65-F5344CB8AC3E}">
        <p14:creationId xmlns:p14="http://schemas.microsoft.com/office/powerpoint/2010/main" val="15532913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Carga de datos en </a:t>
            </a:r>
            <a:r>
              <a:rPr lang="es-ES" dirty="0" err="1" smtClean="0"/>
              <a:t>Qlik</a:t>
            </a:r>
            <a:r>
              <a:rPr lang="es-ES" dirty="0" smtClean="0"/>
              <a:t> </a:t>
            </a:r>
            <a:r>
              <a:rPr lang="es-ES" dirty="0" err="1" smtClean="0"/>
              <a:t>Sense</a:t>
            </a:r>
            <a:endParaRPr lang="es-ES" dirty="0"/>
          </a:p>
        </p:txBody>
      </p:sp>
      <p:sp>
        <p:nvSpPr>
          <p:cNvPr id="4" name="3 Marcador de texto"/>
          <p:cNvSpPr>
            <a:spLocks noGrp="1"/>
          </p:cNvSpPr>
          <p:nvPr>
            <p:ph type="body" sz="quarter" idx="10"/>
          </p:nvPr>
        </p:nvSpPr>
        <p:spPr>
          <a:xfrm>
            <a:off x="481012" y="1821550"/>
            <a:ext cx="8224838" cy="4985980"/>
          </a:xfrm>
        </p:spPr>
        <p:txBody>
          <a:bodyPr/>
          <a:lstStyle/>
          <a:p>
            <a:pPr marL="290513" lvl="1" indent="-290513">
              <a:buSzPct val="120000"/>
            </a:pPr>
            <a:r>
              <a:rPr lang="es-ES" dirty="0">
                <a:sym typeface="Wingdings" panose="05000000000000000000" pitchFamily="2" charset="2"/>
              </a:rPr>
              <a:t>Tras crear una app, el primer paso consiste en cargar datos en la </a:t>
            </a:r>
            <a:r>
              <a:rPr lang="es-ES" dirty="0" smtClean="0">
                <a:sym typeface="Wingdings" panose="05000000000000000000" pitchFamily="2" charset="2"/>
              </a:rPr>
              <a:t>misma para </a:t>
            </a:r>
            <a:r>
              <a:rPr lang="es-ES" dirty="0">
                <a:sym typeface="Wingdings" panose="05000000000000000000" pitchFamily="2" charset="2"/>
              </a:rPr>
              <a:t>explorarlos y analizarlos.</a:t>
            </a:r>
            <a:endParaRPr lang="es-ES" dirty="0"/>
          </a:p>
          <a:p>
            <a:endParaRPr lang="es-ES" dirty="0" smtClean="0"/>
          </a:p>
          <a:p>
            <a:r>
              <a:rPr lang="es-ES" dirty="0" err="1" smtClean="0"/>
              <a:t>Qlik</a:t>
            </a:r>
            <a:r>
              <a:rPr lang="es-ES" dirty="0" smtClean="0"/>
              <a:t> </a:t>
            </a:r>
            <a:r>
              <a:rPr lang="es-ES" dirty="0" err="1" smtClean="0"/>
              <a:t>Sense</a:t>
            </a:r>
            <a:r>
              <a:rPr lang="es-ES" dirty="0" smtClean="0"/>
              <a:t> utiliza un </a:t>
            </a:r>
            <a:r>
              <a:rPr lang="es-ES" u="sng" dirty="0" smtClean="0"/>
              <a:t>script de carga de datos</a:t>
            </a:r>
            <a:r>
              <a:rPr lang="es-ES" dirty="0" smtClean="0"/>
              <a:t>:</a:t>
            </a:r>
          </a:p>
          <a:p>
            <a:pPr lvl="2"/>
            <a:r>
              <a:rPr lang="es-ES" dirty="0" smtClean="0"/>
              <a:t>Especifica los campos y tablas a cargar.</a:t>
            </a:r>
          </a:p>
          <a:p>
            <a:pPr lvl="2"/>
            <a:r>
              <a:rPr lang="es-ES" dirty="0" smtClean="0"/>
              <a:t>Permite manipular la estructura de datos mediante sentencias de script y expresiones.</a:t>
            </a:r>
          </a:p>
          <a:p>
            <a:endParaRPr lang="es-ES" dirty="0"/>
          </a:p>
          <a:p>
            <a:r>
              <a:rPr lang="es-ES" dirty="0" smtClean="0"/>
              <a:t>En el </a:t>
            </a:r>
            <a:r>
              <a:rPr lang="es-ES" u="sng" dirty="0" smtClean="0"/>
              <a:t>editor de carga</a:t>
            </a:r>
            <a:r>
              <a:rPr lang="es-ES" dirty="0" smtClean="0"/>
              <a:t> del script:</a:t>
            </a:r>
          </a:p>
          <a:p>
            <a:pPr lvl="2"/>
            <a:r>
              <a:rPr lang="es-ES" dirty="0" smtClean="0"/>
              <a:t>Se realizan las conexiones a las diversas fuentes de datos.</a:t>
            </a:r>
          </a:p>
          <a:p>
            <a:pPr lvl="2"/>
            <a:r>
              <a:rPr lang="es-ES" dirty="0" smtClean="0"/>
              <a:t>Se recuperan los datos alojados en ellas.</a:t>
            </a:r>
          </a:p>
          <a:p>
            <a:pPr lvl="2"/>
            <a:endParaRPr lang="es-ES" dirty="0"/>
          </a:p>
          <a:p>
            <a:pPr lvl="1"/>
            <a:r>
              <a:rPr lang="es-ES" dirty="0" smtClean="0"/>
              <a:t>Durante la carga de datos, </a:t>
            </a:r>
            <a:r>
              <a:rPr lang="es-ES" dirty="0" err="1" smtClean="0"/>
              <a:t>Qlik</a:t>
            </a:r>
            <a:r>
              <a:rPr lang="es-ES" dirty="0" smtClean="0"/>
              <a:t> identifica los campos comunes de las distintas tablas para asociar los datos </a:t>
            </a:r>
            <a:r>
              <a:rPr lang="es-ES" dirty="0" smtClean="0">
                <a:sym typeface="Wingdings" panose="05000000000000000000" pitchFamily="2" charset="2"/>
              </a:rPr>
              <a:t> campos clave.</a:t>
            </a:r>
          </a:p>
          <a:p>
            <a:pPr lvl="1"/>
            <a:endParaRPr lang="es-ES" dirty="0">
              <a:sym typeface="Wingdings" panose="05000000000000000000" pitchFamily="2" charset="2"/>
            </a:endParaRPr>
          </a:p>
          <a:p>
            <a:pPr lvl="1"/>
            <a:r>
              <a:rPr lang="es-ES" dirty="0" smtClean="0">
                <a:sym typeface="Wingdings" panose="05000000000000000000" pitchFamily="2" charset="2"/>
              </a:rPr>
              <a:t>Los datos cargados se almacenan en la app.</a:t>
            </a:r>
          </a:p>
          <a:p>
            <a:pPr lvl="1"/>
            <a:endParaRPr lang="es-ES" dirty="0">
              <a:sym typeface="Wingdings" panose="05000000000000000000" pitchFamily="2" charset="2"/>
            </a:endParaRPr>
          </a:p>
          <a:p>
            <a:pPr lvl="2"/>
            <a:endParaRPr lang="es-ES" dirty="0"/>
          </a:p>
        </p:txBody>
      </p:sp>
      <p:sp>
        <p:nvSpPr>
          <p:cNvPr id="7" name="6 Marcador de texto"/>
          <p:cNvSpPr>
            <a:spLocks noGrp="1"/>
          </p:cNvSpPr>
          <p:nvPr>
            <p:ph type="body" sz="quarter" idx="13"/>
          </p:nvPr>
        </p:nvSpPr>
        <p:spPr/>
        <p:txBody>
          <a:bodyPr/>
          <a:lstStyle/>
          <a:p>
            <a:r>
              <a:rPr lang="es-ES" dirty="0" smtClean="0"/>
              <a:t>Introducción</a:t>
            </a:r>
            <a:endParaRPr lang="es-ES" dirty="0"/>
          </a:p>
        </p:txBody>
      </p:sp>
    </p:spTree>
    <p:extLst>
      <p:ext uri="{BB962C8B-B14F-4D97-AF65-F5344CB8AC3E}">
        <p14:creationId xmlns:p14="http://schemas.microsoft.com/office/powerpoint/2010/main" val="25562219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971675"/>
            <a:ext cx="8224838" cy="1938992"/>
          </a:xfrm>
        </p:spPr>
        <p:txBody>
          <a:bodyPr/>
          <a:lstStyle/>
          <a:p>
            <a:r>
              <a:rPr lang="es-ES" dirty="0" smtClean="0"/>
              <a:t>El “Editor de carga de datos” permite crear, editar y ejecutar un script de carga.</a:t>
            </a:r>
          </a:p>
          <a:p>
            <a:pPr marL="0" indent="0">
              <a:buNone/>
            </a:pPr>
            <a:endParaRPr lang="es-ES" dirty="0"/>
          </a:p>
          <a:p>
            <a:r>
              <a:rPr lang="es-ES" dirty="0" smtClean="0"/>
              <a:t>Para </a:t>
            </a:r>
            <a:r>
              <a:rPr lang="es-ES" dirty="0"/>
              <a:t>abrir el editor de carga de datos desde la vista general de app, la vista de hoja o el visor del modelo de </a:t>
            </a:r>
            <a:r>
              <a:rPr lang="es-ES" dirty="0" smtClean="0"/>
              <a:t>datos:</a:t>
            </a:r>
          </a:p>
          <a:p>
            <a:pPr lvl="2"/>
            <a:r>
              <a:rPr lang="es-ES" dirty="0" smtClean="0"/>
              <a:t>Clicar el icono de Navegación en la barra de herramientas.</a:t>
            </a:r>
          </a:p>
          <a:p>
            <a:pPr lvl="2"/>
            <a:r>
              <a:rPr lang="es-ES" dirty="0" smtClean="0"/>
              <a:t>Seleccionar el “Editor de carga de datos”.</a:t>
            </a:r>
            <a:endParaRPr lang="es-ES" dirty="0"/>
          </a:p>
        </p:txBody>
      </p:sp>
      <p:sp>
        <p:nvSpPr>
          <p:cNvPr id="4" name="3 Marcador de texto"/>
          <p:cNvSpPr>
            <a:spLocks noGrp="1"/>
          </p:cNvSpPr>
          <p:nvPr>
            <p:ph type="body" sz="quarter" idx="13"/>
          </p:nvPr>
        </p:nvSpPr>
        <p:spPr/>
        <p:txBody>
          <a:bodyPr/>
          <a:lstStyle/>
          <a:p>
            <a:r>
              <a:rPr lang="es-ES" dirty="0" smtClean="0"/>
              <a:t>Editor de carga de datos</a:t>
            </a:r>
            <a:endParaRPr lang="es-ES" dirty="0"/>
          </a:p>
        </p:txBody>
      </p:sp>
      <p:pic>
        <p:nvPicPr>
          <p:cNvPr id="7" name="6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903" y="4137180"/>
            <a:ext cx="3876191" cy="2104762"/>
          </a:xfrm>
          <a:prstGeom prst="rect">
            <a:avLst/>
          </a:prstGeom>
        </p:spPr>
      </p:pic>
    </p:spTree>
    <p:extLst>
      <p:ext uri="{BB962C8B-B14F-4D97-AF65-F5344CB8AC3E}">
        <p14:creationId xmlns:p14="http://schemas.microsoft.com/office/powerpoint/2010/main" val="24686017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4" name="3 Marcador de texto"/>
          <p:cNvSpPr>
            <a:spLocks noGrp="1"/>
          </p:cNvSpPr>
          <p:nvPr>
            <p:ph type="body" sz="quarter" idx="13"/>
          </p:nvPr>
        </p:nvSpPr>
        <p:spPr/>
        <p:txBody>
          <a:bodyPr/>
          <a:lstStyle/>
          <a:p>
            <a:r>
              <a:rPr lang="es-ES" dirty="0" smtClean="0"/>
              <a:t>Editor de carga de datos: Interfaz</a:t>
            </a:r>
            <a:endParaRPr lang="es-ES" dirty="0"/>
          </a:p>
        </p:txBody>
      </p:sp>
      <p:pic>
        <p:nvPicPr>
          <p:cNvPr id="6" name="5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6284" y="1995531"/>
            <a:ext cx="6771429" cy="4095238"/>
          </a:xfrm>
          <a:prstGeom prst="rect">
            <a:avLst/>
          </a:prstGeom>
        </p:spPr>
      </p:pic>
    </p:spTree>
    <p:extLst>
      <p:ext uri="{BB962C8B-B14F-4D97-AF65-F5344CB8AC3E}">
        <p14:creationId xmlns:p14="http://schemas.microsoft.com/office/powerpoint/2010/main" val="32080760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481012" y="1807902"/>
            <a:ext cx="8224838" cy="4154984"/>
          </a:xfrm>
        </p:spPr>
        <p:txBody>
          <a:bodyPr/>
          <a:lstStyle/>
          <a:p>
            <a:r>
              <a:rPr lang="es-ES" dirty="0" smtClean="0"/>
              <a:t>A: Barra de herramientas, incluye los comandos más utilizados en el editor</a:t>
            </a:r>
          </a:p>
          <a:p>
            <a:pPr lvl="2"/>
            <a:r>
              <a:rPr lang="es-ES" dirty="0" smtClean="0"/>
              <a:t>Menú de Navegación			</a:t>
            </a:r>
            <a:r>
              <a:rPr lang="es-ES" dirty="0" smtClean="0">
                <a:solidFill>
                  <a:srgbClr val="E31837"/>
                </a:solidFill>
              </a:rPr>
              <a:t>-</a:t>
            </a:r>
            <a:r>
              <a:rPr lang="es-ES" dirty="0" smtClean="0"/>
              <a:t> Depurar</a:t>
            </a:r>
          </a:p>
          <a:p>
            <a:pPr lvl="2"/>
            <a:r>
              <a:rPr lang="es-ES" dirty="0" smtClean="0"/>
              <a:t>Menú global				</a:t>
            </a:r>
            <a:r>
              <a:rPr lang="es-ES" dirty="0" smtClean="0">
                <a:solidFill>
                  <a:srgbClr val="E31837"/>
                </a:solidFill>
              </a:rPr>
              <a:t>-</a:t>
            </a:r>
            <a:r>
              <a:rPr lang="es-ES" dirty="0" smtClean="0"/>
              <a:t> Carga de datos</a:t>
            </a:r>
          </a:p>
          <a:p>
            <a:pPr lvl="2"/>
            <a:r>
              <a:rPr lang="es-ES" dirty="0" smtClean="0"/>
              <a:t>Guardar</a:t>
            </a:r>
          </a:p>
          <a:p>
            <a:pPr marL="292100" lvl="2" indent="0">
              <a:buNone/>
            </a:pPr>
            <a:endParaRPr lang="es-ES" dirty="0"/>
          </a:p>
          <a:p>
            <a:pPr lvl="1"/>
            <a:r>
              <a:rPr lang="es-ES" dirty="0" smtClean="0"/>
              <a:t>B: Conexiones de datos</a:t>
            </a:r>
          </a:p>
          <a:p>
            <a:pPr lvl="2"/>
            <a:r>
              <a:rPr lang="es-ES" dirty="0" smtClean="0"/>
              <a:t>Accesos rápidos/abreviados a las bases de datos o archivos remotos fuente.</a:t>
            </a:r>
          </a:p>
          <a:p>
            <a:pPr lvl="1"/>
            <a:endParaRPr lang="es-ES" dirty="0"/>
          </a:p>
          <a:p>
            <a:pPr lvl="1"/>
            <a:r>
              <a:rPr lang="es-ES" dirty="0" smtClean="0"/>
              <a:t>C: Editor de texto</a:t>
            </a:r>
          </a:p>
          <a:p>
            <a:pPr lvl="2"/>
            <a:r>
              <a:rPr lang="es-ES" dirty="0" smtClean="0"/>
              <a:t>Líneas numeradas.</a:t>
            </a:r>
          </a:p>
          <a:p>
            <a:pPr lvl="2"/>
            <a:r>
              <a:rPr lang="es-ES" dirty="0" smtClean="0"/>
              <a:t>Código colores según los componentes de la sintaxis.</a:t>
            </a:r>
          </a:p>
          <a:p>
            <a:pPr lvl="1"/>
            <a:endParaRPr lang="es-ES" dirty="0"/>
          </a:p>
          <a:p>
            <a:pPr lvl="1"/>
            <a:r>
              <a:rPr lang="es-ES" dirty="0" smtClean="0"/>
              <a:t>D: Secciones</a:t>
            </a:r>
          </a:p>
          <a:p>
            <a:pPr lvl="2"/>
            <a:r>
              <a:rPr lang="es-ES" dirty="0" smtClean="0"/>
              <a:t>Módulos del script: facilitan la lectura y mantenimiento.</a:t>
            </a:r>
          </a:p>
        </p:txBody>
      </p:sp>
      <p:sp>
        <p:nvSpPr>
          <p:cNvPr id="4" name="3 Marcador de texto"/>
          <p:cNvSpPr>
            <a:spLocks noGrp="1"/>
          </p:cNvSpPr>
          <p:nvPr>
            <p:ph type="body" sz="quarter" idx="13"/>
          </p:nvPr>
        </p:nvSpPr>
        <p:spPr>
          <a:xfrm>
            <a:off x="481012" y="1270452"/>
            <a:ext cx="8224838" cy="553998"/>
          </a:xfrm>
        </p:spPr>
        <p:txBody>
          <a:bodyPr/>
          <a:lstStyle/>
          <a:p>
            <a:r>
              <a:rPr lang="es-ES" dirty="0"/>
              <a:t>Editor de carga de </a:t>
            </a:r>
            <a:r>
              <a:rPr lang="es-ES" dirty="0" smtClean="0"/>
              <a:t>datos: Interfaz</a:t>
            </a:r>
            <a:endParaRPr lang="es-ES" dirty="0"/>
          </a:p>
          <a:p>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836" y="2075616"/>
            <a:ext cx="438095" cy="304762"/>
          </a:xfrm>
          <a:prstGeom prst="rect">
            <a:avLst/>
          </a:prstGeom>
        </p:spPr>
      </p:pic>
      <p:pic>
        <p:nvPicPr>
          <p:cNvPr id="6" name="5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438" y="2380378"/>
            <a:ext cx="438095" cy="304762"/>
          </a:xfrm>
          <a:prstGeom prst="rect">
            <a:avLst/>
          </a:prstGeom>
        </p:spPr>
      </p:pic>
      <p:pic>
        <p:nvPicPr>
          <p:cNvPr id="7" name="6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8311" y="2832759"/>
            <a:ext cx="923810" cy="295238"/>
          </a:xfrm>
          <a:prstGeom prst="rect">
            <a:avLst/>
          </a:prstGeom>
        </p:spPr>
      </p:pic>
      <p:pic>
        <p:nvPicPr>
          <p:cNvPr id="8" name="7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4457" y="2075616"/>
            <a:ext cx="438095" cy="304762"/>
          </a:xfrm>
          <a:prstGeom prst="rect">
            <a:avLst/>
          </a:prstGeom>
        </p:spPr>
      </p:pic>
      <p:pic>
        <p:nvPicPr>
          <p:cNvPr id="9" name="8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2458" y="2380378"/>
            <a:ext cx="1247619" cy="295238"/>
          </a:xfrm>
          <a:prstGeom prst="rect">
            <a:avLst/>
          </a:prstGeom>
        </p:spPr>
      </p:pic>
    </p:spTree>
    <p:extLst>
      <p:ext uri="{BB962C8B-B14F-4D97-AF65-F5344CB8AC3E}">
        <p14:creationId xmlns:p14="http://schemas.microsoft.com/office/powerpoint/2010/main" val="24686017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Carga de datos en </a:t>
            </a:r>
            <a:r>
              <a:rPr lang="es-ES" dirty="0" err="1"/>
              <a:t>Qlik</a:t>
            </a:r>
            <a:r>
              <a:rPr lang="es-ES" dirty="0"/>
              <a:t> </a:t>
            </a:r>
            <a:r>
              <a:rPr lang="es-ES" dirty="0" err="1"/>
              <a:t>Sense</a:t>
            </a:r>
            <a:endParaRPr lang="es-ES" dirty="0"/>
          </a:p>
        </p:txBody>
      </p:sp>
      <p:sp>
        <p:nvSpPr>
          <p:cNvPr id="3" name="2 Marcador de texto"/>
          <p:cNvSpPr>
            <a:spLocks noGrp="1"/>
          </p:cNvSpPr>
          <p:nvPr>
            <p:ph type="body" sz="quarter" idx="10"/>
          </p:nvPr>
        </p:nvSpPr>
        <p:spPr>
          <a:xfrm>
            <a:off x="2934269" y="1715862"/>
            <a:ext cx="5771581" cy="4431983"/>
          </a:xfrm>
        </p:spPr>
        <p:txBody>
          <a:bodyPr/>
          <a:lstStyle/>
          <a:p>
            <a:r>
              <a:rPr lang="es-ES" dirty="0" smtClean="0"/>
              <a:t>Conexiones de datos </a:t>
            </a:r>
            <a:r>
              <a:rPr lang="es-ES" dirty="0" smtClean="0">
                <a:sym typeface="Wingdings" panose="05000000000000000000" pitchFamily="2" charset="2"/>
              </a:rPr>
              <a:t> G</a:t>
            </a:r>
            <a:r>
              <a:rPr lang="es-ES" dirty="0" smtClean="0"/>
              <a:t>uardar accesos directos a las fuentes utilizadas con mayor frecuencia:</a:t>
            </a:r>
          </a:p>
          <a:p>
            <a:pPr lvl="2"/>
            <a:r>
              <a:rPr lang="es-ES" dirty="0" smtClean="0"/>
              <a:t>Conectores estándar:</a:t>
            </a:r>
          </a:p>
          <a:p>
            <a:pPr lvl="3"/>
            <a:r>
              <a:rPr lang="es-ES" dirty="0" smtClean="0"/>
              <a:t>Conexiones a bases de datos ODBC.</a:t>
            </a:r>
          </a:p>
          <a:p>
            <a:pPr lvl="3"/>
            <a:r>
              <a:rPr lang="es-ES" dirty="0" smtClean="0"/>
              <a:t>Conexiones a bases de datos OLE DB.</a:t>
            </a:r>
          </a:p>
          <a:p>
            <a:pPr lvl="3"/>
            <a:r>
              <a:rPr lang="es-ES" dirty="0" smtClean="0"/>
              <a:t>Conexiones a carpetas.</a:t>
            </a:r>
          </a:p>
          <a:p>
            <a:pPr lvl="3"/>
            <a:r>
              <a:rPr lang="es-ES" dirty="0" smtClean="0"/>
              <a:t>Conexiones a archivos web (URL).</a:t>
            </a:r>
          </a:p>
          <a:p>
            <a:pPr lvl="2"/>
            <a:r>
              <a:rPr lang="es-ES" dirty="0" smtClean="0"/>
              <a:t>Conectores personalizados.</a:t>
            </a:r>
          </a:p>
          <a:p>
            <a:pPr lvl="3"/>
            <a:r>
              <a:rPr lang="es-ES" dirty="0" smtClean="0"/>
              <a:t>Formatos no soportados por </a:t>
            </a:r>
            <a:r>
              <a:rPr lang="es-ES" dirty="0" err="1" smtClean="0"/>
              <a:t>Qlik</a:t>
            </a:r>
            <a:r>
              <a:rPr lang="es-ES" dirty="0" smtClean="0"/>
              <a:t>.</a:t>
            </a:r>
          </a:p>
          <a:p>
            <a:pPr lvl="2"/>
            <a:endParaRPr lang="es-ES" dirty="0"/>
          </a:p>
          <a:p>
            <a:pPr lvl="1"/>
            <a:r>
              <a:rPr lang="es-ES" dirty="0" smtClean="0"/>
              <a:t>Sólo se pueden ver las conexiones de datos a las que se tengan derechos de acceso.</a:t>
            </a:r>
          </a:p>
          <a:p>
            <a:pPr lvl="1"/>
            <a:endParaRPr lang="es-ES" dirty="0"/>
          </a:p>
          <a:p>
            <a:pPr lvl="1"/>
            <a:r>
              <a:rPr lang="es-ES" dirty="0" smtClean="0"/>
              <a:t>Las conexiones se listan en orden alfabético.</a:t>
            </a:r>
          </a:p>
          <a:p>
            <a:pPr lvl="1"/>
            <a:endParaRPr lang="es-ES" dirty="0"/>
          </a:p>
          <a:p>
            <a:pPr lvl="1"/>
            <a:r>
              <a:rPr lang="es-ES" dirty="0" smtClean="0"/>
              <a:t>Se puede utilizar el buscador para localizarlas.</a:t>
            </a:r>
            <a:endParaRPr lang="es-ES" dirty="0"/>
          </a:p>
        </p:txBody>
      </p:sp>
      <p:sp>
        <p:nvSpPr>
          <p:cNvPr id="4" name="3 Marcador de texto"/>
          <p:cNvSpPr>
            <a:spLocks noGrp="1"/>
          </p:cNvSpPr>
          <p:nvPr>
            <p:ph type="body" sz="quarter" idx="13"/>
          </p:nvPr>
        </p:nvSpPr>
        <p:spPr/>
        <p:txBody>
          <a:bodyPr/>
          <a:lstStyle/>
          <a:p>
            <a:r>
              <a:rPr lang="es-ES" dirty="0" smtClean="0"/>
              <a:t>Conectar con fuentes de datos</a:t>
            </a:r>
            <a:endParaRPr lang="es-ES"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549" y="1724565"/>
            <a:ext cx="2068060" cy="4744864"/>
          </a:xfrm>
          <a:prstGeom prst="rect">
            <a:avLst/>
          </a:prstGeom>
        </p:spPr>
      </p:pic>
    </p:spTree>
    <p:extLst>
      <p:ext uri="{BB962C8B-B14F-4D97-AF65-F5344CB8AC3E}">
        <p14:creationId xmlns:p14="http://schemas.microsoft.com/office/powerpoint/2010/main" val="2468601796"/>
      </p:ext>
    </p:extLst>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Mahindra Satyam Color Scheme">
      <a:dk1>
        <a:sysClr val="windowText" lastClr="000000"/>
      </a:dk1>
      <a:lt1>
        <a:sysClr val="window" lastClr="FFFFFF"/>
      </a:lt1>
      <a:dk2>
        <a:srgbClr val="6D6E71"/>
      </a:dk2>
      <a:lt2>
        <a:srgbClr val="E31837"/>
      </a:lt2>
      <a:accent1>
        <a:srgbClr val="E31837"/>
      </a:accent1>
      <a:accent2>
        <a:srgbClr val="A7A9AC"/>
      </a:accent2>
      <a:accent3>
        <a:srgbClr val="F3901D"/>
      </a:accent3>
      <a:accent4>
        <a:srgbClr val="FDBC5F"/>
      </a:accent4>
      <a:accent5>
        <a:srgbClr val="E31837"/>
      </a:accent5>
      <a:accent6>
        <a:srgbClr val="7C3520"/>
      </a:accent6>
      <a:hlink>
        <a:srgbClr val="6D6E71"/>
      </a:hlink>
      <a:folHlink>
        <a:srgbClr val="E31837"/>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a:solidFill>
            <a:schemeClr val="tx2"/>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ln w="9525">
          <a:noFill/>
          <a:miter lim="800000"/>
          <a:headEnd/>
          <a:tailEnd/>
        </a:ln>
      </a:spPr>
      <a:bodyPr vert="horz" wrap="square" lIns="0" tIns="0" rIns="0" bIns="0" numCol="1" rtlCol="0" anchor="t" anchorCtr="0" compatLnSpc="1">
        <a:prstTxWarp prst="textNoShape">
          <a:avLst/>
        </a:prstTxWarp>
        <a:spAutoFit/>
      </a:bodyPr>
      <a:lstStyle>
        <a:defPPr fontAlgn="base">
          <a:buClr>
            <a:schemeClr val="tx2"/>
          </a:buClr>
          <a:defRPr sz="1200" dirty="0" smtClean="0">
            <a:latin typeface="+mj-lt"/>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ies0 xmlns="4d6ad1ba-d08e-4b75-8db3-2812d04b0920">System Elements</Categories0>
    <Buisness xmlns="4d6ad1ba-d08e-4b75-8db3-2812d04b0920">Corporate</Buisnes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DB49D88D31094DA120D26E4D4F3F0E" ma:contentTypeVersion="12" ma:contentTypeDescription="Create a new document." ma:contentTypeScope="" ma:versionID="177528042dfc9983a61241e73ce23cff">
  <xsd:schema xmlns:xsd="http://www.w3.org/2001/XMLSchema" xmlns:xs="http://www.w3.org/2001/XMLSchema" xmlns:p="http://schemas.microsoft.com/office/2006/metadata/properties" xmlns:ns3="4d6ad1ba-d08e-4b75-8db3-2812d04b0920" targetNamespace="http://schemas.microsoft.com/office/2006/metadata/properties" ma:root="true" ma:fieldsID="e7a484c8c8fa8045003fe2170f633c7a" ns3:_="">
    <xsd:import namespace="4d6ad1ba-d08e-4b75-8db3-2812d04b0920"/>
    <xsd:element name="properties">
      <xsd:complexType>
        <xsd:sequence>
          <xsd:element name="documentManagement">
            <xsd:complexType>
              <xsd:all>
                <xsd:element ref="ns3:Categories0" minOccurs="0"/>
                <xsd:element ref="ns3:Buisnes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6ad1ba-d08e-4b75-8db3-2812d04b0920" elementFormDefault="qualified">
    <xsd:import namespace="http://schemas.microsoft.com/office/2006/documentManagement/types"/>
    <xsd:import namespace="http://schemas.microsoft.com/office/infopath/2007/PartnerControls"/>
    <xsd:element name="Categories0" ma:index="9" nillable="true" ma:displayName="Categories" ma:default="System Elements" ma:format="Dropdown" ma:internalName="Categories0">
      <xsd:simpleType>
        <xsd:restriction base="dms:Choice">
          <xsd:enumeration value="System Elements"/>
          <xsd:enumeration value="Stationary"/>
          <xsd:enumeration value="Signage"/>
          <xsd:enumeration value="Collateral"/>
          <xsd:enumeration value="Advertising"/>
          <xsd:enumeration value="Digital"/>
        </xsd:restriction>
      </xsd:simpleType>
    </xsd:element>
    <xsd:element name="Buisness" ma:index="10" nillable="true" ma:displayName="Buisness" ma:default="Corporate" ma:format="Dropdown" ma:internalName="Buisness">
      <xsd:simpleType>
        <xsd:restriction base="dms:Choice">
          <xsd:enumeration value="Corporate"/>
          <xsd:enumeration value="Mobility"/>
          <xsd:enumeration value="B2B"/>
          <xsd:enumeration value="Non mobility"/>
          <xsd:enumeration value="B2C"/>
          <xsd:enumeration value="Joint Ventur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753E0E9-BBAC-4E77-B03C-F4757A7347B6}">
  <ds:schemaRefs>
    <ds:schemaRef ds:uri="4d6ad1ba-d08e-4b75-8db3-2812d04b0920"/>
    <ds:schemaRef ds:uri="http://purl.org/dc/elements/1.1/"/>
    <ds:schemaRef ds:uri="http://schemas.microsoft.com/office/infopath/2007/PartnerControls"/>
    <ds:schemaRef ds:uri="http://purl.org/dc/terms/"/>
    <ds:schemaRef ds:uri="http://schemas.openxmlformats.org/package/2006/metadata/core-properties"/>
    <ds:schemaRef ds:uri="http://schemas.microsoft.com/office/2006/documentManagement/types"/>
    <ds:schemaRef ds:uri="http://www.w3.org/XML/1998/namespace"/>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3B5A58A0-7396-4B7D-871B-A6C043C61F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6ad1ba-d08e-4b75-8db3-2812d04b092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A1B877-42DF-448B-A257-86EBCF04CE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1783</Words>
  <Application>Microsoft Office PowerPoint</Application>
  <PresentationFormat>Presentación en pantalla (4:3)</PresentationFormat>
  <Paragraphs>354</Paragraphs>
  <Slides>37</Slides>
  <Notes>5</Notes>
  <HiddenSlides>0</HiddenSlides>
  <MMClips>0</MMClips>
  <ScaleCrop>false</ScaleCrop>
  <HeadingPairs>
    <vt:vector size="6" baseType="variant">
      <vt:variant>
        <vt:lpstr>Tema</vt:lpstr>
      </vt:variant>
      <vt:variant>
        <vt:i4>1</vt:i4>
      </vt:variant>
      <vt:variant>
        <vt:lpstr>Servidores OLE incrustados</vt:lpstr>
      </vt:variant>
      <vt:variant>
        <vt:i4>2</vt:i4>
      </vt:variant>
      <vt:variant>
        <vt:lpstr>Títulos de diapositiva</vt:lpstr>
      </vt:variant>
      <vt:variant>
        <vt:i4>37</vt:i4>
      </vt:variant>
    </vt:vector>
  </HeadingPairs>
  <TitlesOfParts>
    <vt:vector size="40" baseType="lpstr">
      <vt:lpstr>blank</vt:lpstr>
      <vt:lpstr>Objeto empaquetador del shell</vt:lpstr>
      <vt:lpstr>Acrobat Document</vt:lpstr>
      <vt:lpstr>Presentación de PowerPoint</vt:lpstr>
      <vt:lpstr>Trabajar con Qlik Sense</vt:lpstr>
      <vt:lpstr>Trabajar con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Carga de datos en Qlik Sense</vt:lpstr>
      <vt:lpstr>Modelo de datos en Qlik Sense</vt:lpstr>
      <vt:lpstr>Modelo de datos en Qlik Sense</vt:lpstr>
      <vt:lpstr>Modelo de datos en Qlik Sense</vt:lpstr>
      <vt:lpstr>Modelo de datos en Qlik Sense</vt:lpstr>
      <vt:lpstr>Modelo de datos en Qlik Sense</vt:lpstr>
      <vt:lpstr>Modelo de datos en Qlik Sense</vt:lpstr>
      <vt:lpstr>Modelo de datos en Qlik Sense</vt:lpstr>
      <vt:lpstr>Modelo de datos en Qlik Sense</vt:lpstr>
      <vt:lpstr>Referencias</vt:lpstr>
      <vt:lpstr>Referencias</vt:lpstr>
      <vt:lpstr>Thank you</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2013-08-05T12:35:31Z</dcterms:created>
  <dcterms:modified xsi:type="dcterms:W3CDTF">2015-07-28T13:48:19Z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0x01010013DB49D88D31094DA120D26E4D4F3F0E</vt:lpwstr>
  </property>
</Properties>
</file>